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75" r:id="rId13"/>
    <p:sldId id="268" r:id="rId14"/>
    <p:sldId id="269" r:id="rId15"/>
    <p:sldId id="272" r:id="rId16"/>
    <p:sldId id="271" r:id="rId17"/>
    <p:sldId id="270" r:id="rId18"/>
    <p:sldId id="273" r:id="rId19"/>
  </p:sldIdLst>
  <p:sldSz cx="18288000" cy="10287000"/>
  <p:notesSz cx="6858000" cy="9144000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DM Sans" panose="020F0502020204030204" pitchFamily="2" charset="0"/>
      <p:regular r:id="rId25"/>
      <p:bold r:id="rId26"/>
      <p:italic r:id="rId27"/>
      <p:boldItalic r:id="rId28"/>
    </p:embeddedFont>
    <p:embeddedFont>
      <p:font typeface="DM Sans Bold" panose="020B0604020202020204" charset="0"/>
      <p:regular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Now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5F603-CC3E-4682-A906-AD96FB9C094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63A0-3F60-4AD2-A471-01249CD7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8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63A0-3F60-4AD2-A471-01249CD76B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9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63A0-3F60-4AD2-A471-01249CD76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eloventuresltd@gmail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jpe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hyperlink" Target="mailto:meloventuresltd@gmail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228120" y="4178837"/>
            <a:ext cx="1028700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08957" y="-101114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95175" y="8560486"/>
            <a:ext cx="2717772" cy="2717772"/>
          </a:xfrm>
          <a:custGeom>
            <a:avLst/>
            <a:gdLst/>
            <a:ahLst/>
            <a:cxnLst/>
            <a:rect l="l" t="t" r="r" b="b"/>
            <a:pathLst>
              <a:path w="2717772" h="2717772">
                <a:moveTo>
                  <a:pt x="0" y="0"/>
                </a:moveTo>
                <a:lnTo>
                  <a:pt x="2717772" y="0"/>
                </a:lnTo>
                <a:lnTo>
                  <a:pt x="2717772" y="2717772"/>
                </a:lnTo>
                <a:lnTo>
                  <a:pt x="0" y="27177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1478" y="2335762"/>
            <a:ext cx="10800822" cy="117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3"/>
              </a:lnSpc>
            </a:pPr>
            <a:r>
              <a:rPr lang="en-US" sz="7694" dirty="0">
                <a:solidFill>
                  <a:srgbClr val="FFFBFB"/>
                </a:solidFill>
                <a:latin typeface="Now Bold"/>
              </a:rPr>
              <a:t>MELOS CONSULTING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5552" y="4131524"/>
            <a:ext cx="8246587" cy="1899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49"/>
              </a:lnSpc>
            </a:pPr>
            <a:r>
              <a:rPr lang="en-US" sz="6207" dirty="0">
                <a:solidFill>
                  <a:srgbClr val="56AEFF"/>
                </a:solidFill>
                <a:latin typeface="Now Bold"/>
              </a:rPr>
              <a:t>2024 </a:t>
            </a:r>
            <a:r>
              <a:rPr lang="ha-Latn-NG" sz="6207" dirty="0">
                <a:solidFill>
                  <a:srgbClr val="56AEFF"/>
                </a:solidFill>
                <a:latin typeface="Now Bold"/>
              </a:rPr>
              <a:t>LEARNING</a:t>
            </a:r>
            <a:r>
              <a:rPr lang="en-US" sz="6207" dirty="0">
                <a:solidFill>
                  <a:srgbClr val="56AEFF"/>
                </a:solidFill>
                <a:latin typeface="Now Bold"/>
              </a:rPr>
              <a:t> </a:t>
            </a:r>
            <a:r>
              <a:rPr lang="ha-Latn-NG" sz="6207" dirty="0">
                <a:solidFill>
                  <a:srgbClr val="56AEFF"/>
                </a:solidFill>
                <a:latin typeface="Now Bold"/>
              </a:rPr>
              <a:t>MENU &amp; OFFERINGS</a:t>
            </a:r>
            <a:endParaRPr lang="en-US" sz="6207" dirty="0">
              <a:solidFill>
                <a:srgbClr val="56AEFF"/>
              </a:solidFill>
              <a:latin typeface="Now Bol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14DFE3-05FA-9AB0-0F2A-B6584F3DD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8046" y="8441880"/>
            <a:ext cx="4609954" cy="18222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6C444D9-F74F-FF2F-42C5-40FB3F3D7F37}"/>
              </a:ext>
            </a:extLst>
          </p:cNvPr>
          <p:cNvSpPr txBox="1"/>
          <p:nvPr/>
        </p:nvSpPr>
        <p:spPr>
          <a:xfrm>
            <a:off x="166718" y="6515100"/>
            <a:ext cx="9387840" cy="1104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40"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 indent="202565">
              <a:lnSpc>
                <a:spcPts val="1780"/>
              </a:lnSpc>
              <a:spcBef>
                <a:spcPts val="105"/>
              </a:spcBef>
              <a:tabLst>
                <a:tab pos="1247140" algn="l"/>
                <a:tab pos="2729230" algn="l"/>
                <a:tab pos="3332479" algn="l"/>
              </a:tabLst>
            </a:pPr>
            <a:r>
              <a:rPr lang="en-US" sz="1800" b="1" spc="10" dirty="0">
                <a:solidFill>
                  <a:schemeClr val="bg1"/>
                </a:solidFill>
                <a:latin typeface="Arial"/>
                <a:cs typeface="Arial"/>
              </a:rPr>
              <a:t>+234 </a:t>
            </a:r>
            <a:r>
              <a:rPr lang="en-US" sz="1800" b="1" spc="-25" dirty="0">
                <a:solidFill>
                  <a:schemeClr val="bg1"/>
                </a:solidFill>
                <a:latin typeface="Arial"/>
                <a:cs typeface="Arial"/>
              </a:rPr>
              <a:t>(0) </a:t>
            </a:r>
            <a:r>
              <a:rPr lang="en-US" sz="1800" b="1" spc="10" dirty="0">
                <a:solidFill>
                  <a:schemeClr val="bg1"/>
                </a:solidFill>
                <a:latin typeface="Arial"/>
                <a:cs typeface="Arial"/>
              </a:rPr>
              <a:t>901 987 9308</a:t>
            </a:r>
            <a:r>
              <a:rPr lang="ha-Latn-NG" sz="1800" spc="1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800" spc="10" dirty="0">
                <a:solidFill>
                  <a:schemeClr val="bg1"/>
                </a:solidFill>
                <a:latin typeface="Arial"/>
                <a:cs typeface="Arial"/>
              </a:rPr>
              <a:t>+234 </a:t>
            </a:r>
            <a:r>
              <a:rPr lang="en-US" sz="1800" spc="-25" dirty="0">
                <a:solidFill>
                  <a:schemeClr val="bg1"/>
                </a:solidFill>
                <a:latin typeface="Arial"/>
                <a:cs typeface="Arial"/>
              </a:rPr>
              <a:t>(0) </a:t>
            </a:r>
            <a:r>
              <a:rPr lang="en-US" sz="1800" spc="15" dirty="0">
                <a:solidFill>
                  <a:schemeClr val="bg1"/>
                </a:solidFill>
                <a:latin typeface="Arial"/>
                <a:cs typeface="Arial"/>
              </a:rPr>
              <a:t>803 </a:t>
            </a:r>
            <a:r>
              <a:rPr lang="en-US" sz="1800" spc="-10" dirty="0">
                <a:solidFill>
                  <a:schemeClr val="bg1"/>
                </a:solidFill>
                <a:latin typeface="Arial"/>
                <a:cs typeface="Arial"/>
              </a:rPr>
              <a:t>473 </a:t>
            </a:r>
            <a:r>
              <a:rPr lang="en-US" sz="1800" spc="5" dirty="0">
                <a:solidFill>
                  <a:schemeClr val="bg1"/>
                </a:solidFill>
                <a:latin typeface="Arial"/>
                <a:cs typeface="Arial"/>
              </a:rPr>
              <a:t>6690 </a:t>
            </a:r>
            <a:r>
              <a:rPr lang="en-US" sz="1800" spc="2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spc="10" dirty="0">
                <a:solidFill>
                  <a:schemeClr val="bg1"/>
                </a:solidFill>
                <a:latin typeface="Arial"/>
                <a:cs typeface="Arial"/>
              </a:rPr>
              <a:t>+234 </a:t>
            </a:r>
            <a:r>
              <a:rPr lang="en-US" sz="1800" spc="-25" dirty="0">
                <a:solidFill>
                  <a:schemeClr val="bg1"/>
                </a:solidFill>
                <a:latin typeface="Arial"/>
                <a:cs typeface="Arial"/>
              </a:rPr>
              <a:t>(0) </a:t>
            </a:r>
            <a:r>
              <a:rPr lang="en-US" sz="1800" spc="15" dirty="0">
                <a:solidFill>
                  <a:schemeClr val="bg1"/>
                </a:solidFill>
                <a:latin typeface="Arial"/>
                <a:cs typeface="Arial"/>
              </a:rPr>
              <a:t>809</a:t>
            </a:r>
            <a:r>
              <a:rPr lang="en-US" sz="1800" spc="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spc="-5" dirty="0">
                <a:solidFill>
                  <a:schemeClr val="bg1"/>
                </a:solidFill>
                <a:latin typeface="Arial"/>
                <a:cs typeface="Arial"/>
              </a:rPr>
              <a:t>997</a:t>
            </a:r>
            <a:r>
              <a:rPr lang="en-US" sz="1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spc="15" dirty="0">
                <a:solidFill>
                  <a:schemeClr val="bg1"/>
                </a:solidFill>
                <a:latin typeface="Arial"/>
                <a:cs typeface="Arial"/>
              </a:rPr>
              <a:t>2003	</a:t>
            </a:r>
          </a:p>
          <a:p>
            <a:pPr marL="12700" marR="5080" indent="202565">
              <a:lnSpc>
                <a:spcPts val="1780"/>
              </a:lnSpc>
              <a:spcBef>
                <a:spcPts val="105"/>
              </a:spcBef>
              <a:tabLst>
                <a:tab pos="1247140" algn="l"/>
                <a:tab pos="2729230" algn="l"/>
                <a:tab pos="3332479" algn="l"/>
              </a:tabLst>
            </a:pPr>
            <a:endParaRPr lang="en-US" sz="3200" spc="44" baseline="2777" dirty="0">
              <a:solidFill>
                <a:schemeClr val="bg1"/>
              </a:solidFill>
              <a:latin typeface="Arial"/>
              <a:cs typeface="Arial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5080" indent="202565">
              <a:lnSpc>
                <a:spcPts val="1780"/>
              </a:lnSpc>
              <a:spcBef>
                <a:spcPts val="105"/>
              </a:spcBef>
              <a:tabLst>
                <a:tab pos="1247140" algn="l"/>
                <a:tab pos="2729230" algn="l"/>
                <a:tab pos="3332479" algn="l"/>
              </a:tabLst>
            </a:pPr>
            <a:r>
              <a:rPr lang="en-US" sz="3200" spc="44" baseline="2777" dirty="0">
                <a:solidFill>
                  <a:schemeClr val="bg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meloventuresltd@gmail.com </a:t>
            </a:r>
            <a:r>
              <a:rPr lang="en-US" sz="3200" spc="44" baseline="277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67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43604"/>
              </p:ext>
            </p:extLst>
          </p:nvPr>
        </p:nvGraphicFramePr>
        <p:xfrm>
          <a:off x="2267794" y="225292"/>
          <a:ext cx="13808881" cy="9235160"/>
        </p:xfrm>
        <a:graphic>
          <a:graphicData uri="http://schemas.openxmlformats.org/drawingml/2006/table">
            <a:tbl>
              <a:tblPr/>
              <a:tblGrid>
                <a:gridCol w="482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7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2223"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en-US" sz="4887" dirty="0">
                          <a:solidFill>
                            <a:srgbClr val="FFFFFF"/>
                          </a:solidFill>
                          <a:latin typeface="DM Sans Bold"/>
                        </a:rPr>
                        <a:t>COURSES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en-US" sz="4887">
                          <a:solidFill>
                            <a:srgbClr val="FFFFFF"/>
                          </a:solidFill>
                          <a:latin typeface="DM Sans Bold"/>
                        </a:rPr>
                        <a:t>DURATION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ha-Latn-NG" sz="4887" dirty="0">
                          <a:solidFill>
                            <a:srgbClr val="FFFFFF"/>
                          </a:solidFill>
                          <a:latin typeface="DM Sans Bold"/>
                        </a:rPr>
                        <a:t>MODE OF DELIVERY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830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Pre</a:t>
                      </a:r>
                      <a:r>
                        <a:rPr lang="ha-Latn-NG" sz="1887" dirty="0">
                          <a:solidFill>
                            <a:srgbClr val="FFFFFF"/>
                          </a:solidFill>
                          <a:latin typeface="DM Sans"/>
                        </a:rPr>
                        <a:t>-R</a:t>
                      </a:r>
                      <a:r>
                        <a:rPr lang="en-US" sz="1887" dirty="0" err="1">
                          <a:solidFill>
                            <a:srgbClr val="FFFFFF"/>
                          </a:solidFill>
                          <a:latin typeface="DM Sans"/>
                        </a:rPr>
                        <a:t>etirement</a:t>
                      </a: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 course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202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Workplace conflict management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830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>
                          <a:solidFill>
                            <a:srgbClr val="FFFFFF"/>
                          </a:solidFill>
                          <a:latin typeface="DM Sans"/>
                        </a:rPr>
                        <a:t>Change management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659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Defensive </a:t>
                      </a:r>
                      <a:r>
                        <a:rPr lang="ha-Latn-NG" sz="1887" dirty="0">
                          <a:solidFill>
                            <a:srgbClr val="FFFFFF"/>
                          </a:solidFill>
                          <a:latin typeface="DM Sans"/>
                        </a:rPr>
                        <a:t>D</a:t>
                      </a: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riving</a:t>
                      </a:r>
                      <a:r>
                        <a:rPr lang="ha-Latn-NG" sz="1887" dirty="0">
                          <a:solidFill>
                            <a:srgbClr val="FFFFFF"/>
                          </a:solidFill>
                          <a:latin typeface="DM Sans"/>
                        </a:rPr>
                        <a:t> Training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019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Business Ethics Workshop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87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HR for the Non-HR Manager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9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Foundations of Effective Communication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57763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 rot="-5400000">
            <a:off x="14707510" y="6637151"/>
            <a:ext cx="5841696" cy="13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6" name="TextBox 6"/>
          <p:cNvSpPr txBox="1"/>
          <p:nvPr/>
        </p:nvSpPr>
        <p:spPr>
          <a:xfrm rot="5400000">
            <a:off x="-2261207" y="2486499"/>
            <a:ext cx="5841696" cy="13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11387" y="3403097"/>
            <a:ext cx="1104194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9288262" y="3838895"/>
            <a:ext cx="837406" cy="1212035"/>
          </a:xfrm>
          <a:custGeom>
            <a:avLst/>
            <a:gdLst/>
            <a:ahLst/>
            <a:cxnLst/>
            <a:rect l="l" t="t" r="r" b="b"/>
            <a:pathLst>
              <a:path w="837406" h="1212035">
                <a:moveTo>
                  <a:pt x="0" y="0"/>
                </a:moveTo>
                <a:lnTo>
                  <a:pt x="837406" y="0"/>
                </a:lnTo>
                <a:lnTo>
                  <a:pt x="837406" y="1212036"/>
                </a:lnTo>
                <a:lnTo>
                  <a:pt x="0" y="1212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98148" y="3849337"/>
            <a:ext cx="1197170" cy="1210374"/>
          </a:xfrm>
          <a:custGeom>
            <a:avLst/>
            <a:gdLst/>
            <a:ahLst/>
            <a:cxnLst/>
            <a:rect l="l" t="t" r="r" b="b"/>
            <a:pathLst>
              <a:path w="1197170" h="1210374">
                <a:moveTo>
                  <a:pt x="0" y="0"/>
                </a:moveTo>
                <a:lnTo>
                  <a:pt x="1197170" y="0"/>
                </a:lnTo>
                <a:lnTo>
                  <a:pt x="1197170" y="1210374"/>
                </a:lnTo>
                <a:lnTo>
                  <a:pt x="0" y="121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6150721">
            <a:off x="6080933" y="4579544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7172"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807534" y="0"/>
            <a:ext cx="6254290" cy="10287000"/>
            <a:chOff x="0" y="0"/>
            <a:chExt cx="3860673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60673" cy="6350000"/>
            </a:xfrm>
            <a:custGeom>
              <a:avLst/>
              <a:gdLst/>
              <a:ahLst/>
              <a:cxnLst/>
              <a:rect l="l" t="t" r="r" b="b"/>
              <a:pathLst>
                <a:path w="3860673" h="6350000">
                  <a:moveTo>
                    <a:pt x="3860673" y="0"/>
                  </a:moveTo>
                  <a:lnTo>
                    <a:pt x="2341753" y="6350000"/>
                  </a:lnTo>
                  <a:lnTo>
                    <a:pt x="0" y="6350000"/>
                  </a:lnTo>
                  <a:lnTo>
                    <a:pt x="1518920" y="0"/>
                  </a:lnTo>
                  <a:lnTo>
                    <a:pt x="3860673" y="0"/>
                  </a:lnTo>
                  <a:close/>
                </a:path>
              </a:pathLst>
            </a:custGeom>
            <a:blipFill>
              <a:blip r:embed="rId9"/>
              <a:stretch>
                <a:fillRect l="-73436" r="-73436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4615544">
            <a:off x="10510810" y="5041623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7172"/>
            </a:stretch>
          </a:blipFill>
        </p:spPr>
      </p:sp>
      <p:grpSp>
        <p:nvGrpSpPr>
          <p:cNvPr id="14" name="Group 14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190820" y="1028700"/>
            <a:ext cx="7311373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5"/>
              </a:lnSpc>
              <a:spcBef>
                <a:spcPct val="0"/>
              </a:spcBef>
            </a:pPr>
            <a:r>
              <a:rPr lang="en-US" sz="6321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83309" y="5635441"/>
            <a:ext cx="4824506" cy="90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en-US" sz="2615" dirty="0">
                <a:solidFill>
                  <a:srgbClr val="FFFFFF"/>
                </a:solidFill>
                <a:latin typeface="DM Sans Bold"/>
              </a:rPr>
              <a:t>DIGITAL</a:t>
            </a:r>
            <a:r>
              <a:rPr lang="ha-Latn-NG" sz="2615" dirty="0">
                <a:solidFill>
                  <a:srgbClr val="FFFFFF"/>
                </a:solidFill>
                <a:latin typeface="DM Sans Bold"/>
              </a:rPr>
              <a:t> CAPABILITY </a:t>
            </a:r>
            <a:r>
              <a:rPr lang="en-US" sz="2615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ha-Latn-NG" sz="2615" dirty="0">
                <a:solidFill>
                  <a:srgbClr val="FFFFFF"/>
                </a:solidFill>
                <a:latin typeface="DM Sans Bold"/>
              </a:rPr>
              <a:t>COURSES</a:t>
            </a:r>
            <a:r>
              <a:rPr lang="en-US" sz="2615" dirty="0">
                <a:solidFill>
                  <a:srgbClr val="FFFFFF"/>
                </a:solidFill>
                <a:latin typeface="DM Sans Bold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93540" y="5635441"/>
            <a:ext cx="4026849" cy="44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en-US" sz="2615">
                <a:solidFill>
                  <a:srgbClr val="FFFFFF"/>
                </a:solidFill>
                <a:latin typeface="DM Sans Bold"/>
              </a:rPr>
              <a:t>2024/25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960722"/>
              </p:ext>
            </p:extLst>
          </p:nvPr>
        </p:nvGraphicFramePr>
        <p:xfrm>
          <a:off x="2267794" y="225292"/>
          <a:ext cx="13808881" cy="9761490"/>
        </p:xfrm>
        <a:graphic>
          <a:graphicData uri="http://schemas.openxmlformats.org/drawingml/2006/table">
            <a:tbl>
              <a:tblPr/>
              <a:tblGrid>
                <a:gridCol w="482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7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2223"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en-US" sz="4887" dirty="0">
                          <a:solidFill>
                            <a:srgbClr val="FFFFFF"/>
                          </a:solidFill>
                          <a:latin typeface="DM Sans Bold"/>
                        </a:rPr>
                        <a:t>COURSES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en-US" sz="4887">
                          <a:solidFill>
                            <a:srgbClr val="FFFFFF"/>
                          </a:solidFill>
                          <a:latin typeface="DM Sans Bold"/>
                        </a:rPr>
                        <a:t>DURATION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ha-Latn-NG" sz="4887" dirty="0">
                          <a:solidFill>
                            <a:srgbClr val="FFFFFF"/>
                          </a:solidFill>
                          <a:latin typeface="DM Sans Bold"/>
                        </a:rPr>
                        <a:t>MODE OF DELIVERY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Business </a:t>
                      </a:r>
                      <a:r>
                        <a:rPr kumimoji="0" lang="ha-Latn-N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nalytics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ha-Latn-N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ntelligence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 training (</a:t>
                      </a:r>
                      <a:r>
                        <a:rPr kumimoji="0" lang="ha-Latn-N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ower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a-Latn-N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i table </a:t>
                      </a:r>
                      <a:r>
                        <a:rPr kumimoji="0" lang="ha-Latn-N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&amp;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a-Latn-N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dvanc</a:t>
                      </a:r>
                      <a:r>
                        <a:rPr kumimoji="0" lang="ha-Latn-N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ed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 excel course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5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E-commerce Fundamentals and Online Retailing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830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Introduction to Data Analytics and Interpretation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659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Cybersecurity Essentials for Digital Professionals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019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Basic &amp; Advanced Excel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Digital Transformation Strategies for Businesses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Digital Literacy: Navigating the Digital Landscape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57763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 rot="-5400000">
            <a:off x="14707510" y="6637151"/>
            <a:ext cx="5841696" cy="13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6" name="TextBox 6"/>
          <p:cNvSpPr txBox="1"/>
          <p:nvPr/>
        </p:nvSpPr>
        <p:spPr>
          <a:xfrm rot="5400000">
            <a:off x="-2261207" y="2486499"/>
            <a:ext cx="5841696" cy="13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</p:spTree>
    <p:extLst>
      <p:ext uri="{BB962C8B-B14F-4D97-AF65-F5344CB8AC3E}">
        <p14:creationId xmlns:p14="http://schemas.microsoft.com/office/powerpoint/2010/main" val="134550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11387" y="3403097"/>
            <a:ext cx="1104194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6604462" y="3849337"/>
            <a:ext cx="1197170" cy="1210374"/>
          </a:xfrm>
          <a:custGeom>
            <a:avLst/>
            <a:gdLst/>
            <a:ahLst/>
            <a:cxnLst/>
            <a:rect l="l" t="t" r="r" b="b"/>
            <a:pathLst>
              <a:path w="1197170" h="1210374">
                <a:moveTo>
                  <a:pt x="0" y="0"/>
                </a:moveTo>
                <a:lnTo>
                  <a:pt x="1197170" y="0"/>
                </a:lnTo>
                <a:lnTo>
                  <a:pt x="1197170" y="1210374"/>
                </a:lnTo>
                <a:lnTo>
                  <a:pt x="0" y="1210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6150721">
            <a:off x="6080933" y="4579544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37172"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807534" y="0"/>
            <a:ext cx="6254290" cy="10287000"/>
            <a:chOff x="0" y="0"/>
            <a:chExt cx="3860673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60673" cy="6350000"/>
            </a:xfrm>
            <a:custGeom>
              <a:avLst/>
              <a:gdLst/>
              <a:ahLst/>
              <a:cxnLst/>
              <a:rect l="l" t="t" r="r" b="b"/>
              <a:pathLst>
                <a:path w="3860673" h="6350000">
                  <a:moveTo>
                    <a:pt x="3860673" y="0"/>
                  </a:moveTo>
                  <a:lnTo>
                    <a:pt x="2341753" y="6350000"/>
                  </a:lnTo>
                  <a:lnTo>
                    <a:pt x="0" y="6350000"/>
                  </a:lnTo>
                  <a:lnTo>
                    <a:pt x="1518920" y="0"/>
                  </a:lnTo>
                  <a:lnTo>
                    <a:pt x="3860673" y="0"/>
                  </a:lnTo>
                  <a:close/>
                </a:path>
              </a:pathLst>
            </a:custGeom>
            <a:blipFill>
              <a:blip r:embed="rId7"/>
              <a:stretch>
                <a:fillRect l="-73436" r="-73436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4615544">
            <a:off x="10510810" y="5041623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37172"/>
            </a:stretch>
          </a:blipFill>
        </p:spPr>
      </p:sp>
      <p:grpSp>
        <p:nvGrpSpPr>
          <p:cNvPr id="14" name="Group 14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190820" y="1028700"/>
            <a:ext cx="7311373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5"/>
              </a:lnSpc>
              <a:spcBef>
                <a:spcPct val="0"/>
              </a:spcBef>
            </a:pPr>
            <a:r>
              <a:rPr lang="en-US" sz="6321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89623" y="5635441"/>
            <a:ext cx="4824506" cy="44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ha-Latn-NG" sz="2615" dirty="0">
                <a:solidFill>
                  <a:srgbClr val="FFFFFF"/>
                </a:solidFill>
                <a:latin typeface="DM Sans Bold"/>
              </a:rPr>
              <a:t>BESPOKE SERVICE OFFERINGS</a:t>
            </a:r>
            <a:r>
              <a:rPr lang="en-US" sz="2615" dirty="0">
                <a:solidFill>
                  <a:srgbClr val="FFFFFF"/>
                </a:solidFill>
                <a:latin typeface="DM Sans Bold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065304" y="9551496"/>
            <a:ext cx="6222696" cy="666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 dirty="0">
                <a:solidFill>
                  <a:srgbClr val="FFFFFF"/>
                </a:solidFill>
                <a:latin typeface="Now Bold"/>
              </a:rPr>
              <a:t>MELO</a:t>
            </a:r>
            <a:r>
              <a:rPr lang="ha-Latn-NG" sz="4315" dirty="0">
                <a:solidFill>
                  <a:srgbClr val="FFFFFF"/>
                </a:solidFill>
                <a:latin typeface="Now Bold"/>
              </a:rPr>
              <a:t>S</a:t>
            </a:r>
            <a:r>
              <a:rPr lang="en-US" sz="4315" dirty="0">
                <a:solidFill>
                  <a:srgbClr val="FFFFFF"/>
                </a:solidFill>
                <a:latin typeface="Now Bold"/>
              </a:rPr>
              <a:t> CONSULTING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0A0DB-BB38-833E-9239-D8DA13E91A4D}"/>
              </a:ext>
            </a:extLst>
          </p:cNvPr>
          <p:cNvSpPr txBox="1"/>
          <p:nvPr/>
        </p:nvSpPr>
        <p:spPr>
          <a:xfrm>
            <a:off x="2294480" y="1409700"/>
            <a:ext cx="12833225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DM Sans" pitchFamily="2" charset="0"/>
              </a:rPr>
              <a:t>At Melos Consulting, we pride ourselves on being a versatile consulting firm dedicated to meeting the diverse needs of businesses. Our service offerings encompass a spectrum of solutions tailored to enhance your organizational effectiveness:</a:t>
            </a:r>
          </a:p>
          <a:p>
            <a:endParaRPr lang="en-US" sz="2000" dirty="0">
              <a:solidFill>
                <a:schemeClr val="bg1"/>
              </a:solidFill>
              <a:latin typeface="DM Sans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DM Sans" pitchFamily="2" charset="0"/>
              </a:rPr>
              <a:t>Recruitment Services:</a:t>
            </a:r>
          </a:p>
          <a:p>
            <a:r>
              <a:rPr lang="en-US" sz="2000" dirty="0">
                <a:solidFill>
                  <a:schemeClr val="bg1"/>
                </a:solidFill>
                <a:latin typeface="DM Sans" pitchFamily="2" charset="0"/>
              </a:rPr>
              <a:t>Identify and acquire top talent with our expert recruitment services. We specialize in finding the right candidates to drive your business forward.</a:t>
            </a:r>
          </a:p>
          <a:p>
            <a:endParaRPr lang="en-US" sz="2000" dirty="0">
              <a:solidFill>
                <a:schemeClr val="bg1"/>
              </a:solidFill>
              <a:latin typeface="DM Sans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DM Sans" pitchFamily="2" charset="0"/>
              </a:rPr>
              <a:t>Outsourcing Solutions:</a:t>
            </a:r>
          </a:p>
          <a:p>
            <a:r>
              <a:rPr lang="en-US" sz="2000" dirty="0">
                <a:solidFill>
                  <a:schemeClr val="bg1"/>
                </a:solidFill>
                <a:latin typeface="DM Sans" pitchFamily="2" charset="0"/>
              </a:rPr>
              <a:t>Streamline operations and increase efficiency through our outsourcing services. From HR functions to specialized tasks, we provide scalable solutions to meet your outsourcing needs.</a:t>
            </a:r>
            <a:r>
              <a:rPr lang="ha-Latn-NG" sz="2000" dirty="0">
                <a:solidFill>
                  <a:schemeClr val="bg1"/>
                </a:solidFill>
                <a:latin typeface="DM Sans" pitchFamily="2" charset="0"/>
              </a:rPr>
              <a:t> These also include labour provision and labour outsourcing</a:t>
            </a:r>
            <a:endParaRPr lang="en-US" sz="2000" dirty="0">
              <a:solidFill>
                <a:schemeClr val="bg1"/>
              </a:solidFill>
              <a:latin typeface="DM Sans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DM Sans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DM Sans" pitchFamily="2" charset="0"/>
              </a:rPr>
              <a:t>Education Technology Integration:</a:t>
            </a:r>
          </a:p>
          <a:p>
            <a:r>
              <a:rPr lang="en-US" sz="2000" dirty="0">
                <a:solidFill>
                  <a:schemeClr val="bg1"/>
                </a:solidFill>
                <a:latin typeface="DM Sans" pitchFamily="2" charset="0"/>
              </a:rPr>
              <a:t>Stay ahead in the digital age with our Education Technology services. We facilitate seamless integration of technology in education, ensuring your workforce is equipped with the latest skills and knowledge.</a:t>
            </a:r>
            <a:r>
              <a:rPr lang="ha-Latn-NG" sz="2000" dirty="0">
                <a:solidFill>
                  <a:schemeClr val="bg1"/>
                </a:solidFill>
                <a:latin typeface="DM Sans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DM Sans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DM Sans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DM Sans" pitchFamily="2" charset="0"/>
              </a:rPr>
              <a:t>Bespoke Business Solutions:</a:t>
            </a:r>
          </a:p>
          <a:p>
            <a:r>
              <a:rPr lang="en-US" sz="2000" dirty="0">
                <a:solidFill>
                  <a:schemeClr val="bg1"/>
                </a:solidFill>
                <a:latin typeface="DM Sans" pitchFamily="2" charset="0"/>
              </a:rPr>
              <a:t>Address unique challenges with our bespoke consulting services. We collaborate closely with clients to develop tailored strategies and solutions that align with your specific business objectives.</a:t>
            </a:r>
            <a:r>
              <a:rPr lang="ha-Latn-NG" sz="2000" dirty="0">
                <a:solidFill>
                  <a:schemeClr val="bg1"/>
                </a:solidFill>
                <a:latin typeface="DM Sans" pitchFamily="2" charset="0"/>
              </a:rPr>
              <a:t> These also include Leadership/Management retreat, Lean Six Sigma programs for Continuous Improvement amongst others</a:t>
            </a:r>
            <a:endParaRPr lang="en-US" sz="2000" dirty="0">
              <a:solidFill>
                <a:schemeClr val="bg1"/>
              </a:solidFill>
              <a:latin typeface="DM Sans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DM Sans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DM Sans" pitchFamily="2" charset="0"/>
              </a:rPr>
              <a:t>At Melos Consulting, we are committed to driving innovation, fostering growth, and delivering excellence. Partner with us to unlock the full potential of your business.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80648E3-08BB-E1A8-31D7-04B838BE95E4}"/>
              </a:ext>
            </a:extLst>
          </p:cNvPr>
          <p:cNvSpPr txBox="1"/>
          <p:nvPr/>
        </p:nvSpPr>
        <p:spPr>
          <a:xfrm>
            <a:off x="2294480" y="413379"/>
            <a:ext cx="9879016" cy="73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9"/>
              </a:lnSpc>
              <a:spcBef>
                <a:spcPct val="0"/>
              </a:spcBef>
            </a:pPr>
            <a:r>
              <a:rPr lang="ha-Latn-NG" sz="4766" dirty="0">
                <a:solidFill>
                  <a:srgbClr val="FFFFFF"/>
                </a:solidFill>
                <a:latin typeface="Now Bold"/>
              </a:rPr>
              <a:t>BESPOKE SERVICE OFFERINGS</a:t>
            </a:r>
            <a:endParaRPr lang="en-US" sz="4766" dirty="0">
              <a:solidFill>
                <a:srgbClr val="FFFFFF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13163">
            <a:off x="-4261137" y="6573910"/>
            <a:ext cx="9085628" cy="5368780"/>
          </a:xfrm>
          <a:custGeom>
            <a:avLst/>
            <a:gdLst/>
            <a:ahLst/>
            <a:cxnLst/>
            <a:rect l="l" t="t" r="r" b="b"/>
            <a:pathLst>
              <a:path w="9085628" h="5368780">
                <a:moveTo>
                  <a:pt x="0" y="0"/>
                </a:moveTo>
                <a:lnTo>
                  <a:pt x="9085628" y="0"/>
                </a:lnTo>
                <a:lnTo>
                  <a:pt x="9085628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67961" y="8412696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84095" y="8412696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03955" y="8412696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64235" y="2511308"/>
            <a:ext cx="4784391" cy="7445458"/>
            <a:chOff x="0" y="0"/>
            <a:chExt cx="1131733" cy="11077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1733" cy="1107757"/>
            </a:xfrm>
            <a:custGeom>
              <a:avLst/>
              <a:gdLst/>
              <a:ahLst/>
              <a:cxnLst/>
              <a:rect l="l" t="t" r="r" b="b"/>
              <a:pathLst>
                <a:path w="1131733" h="1107757">
                  <a:moveTo>
                    <a:pt x="0" y="0"/>
                  </a:moveTo>
                  <a:lnTo>
                    <a:pt x="1131733" y="0"/>
                  </a:lnTo>
                  <a:lnTo>
                    <a:pt x="1131733" y="1107757"/>
                  </a:lnTo>
                  <a:lnTo>
                    <a:pt x="0" y="1107757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31733" cy="114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46919" y="2469784"/>
            <a:ext cx="4592243" cy="7486982"/>
            <a:chOff x="0" y="0"/>
            <a:chExt cx="1131733" cy="11077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1733" cy="1107757"/>
            </a:xfrm>
            <a:custGeom>
              <a:avLst/>
              <a:gdLst/>
              <a:ahLst/>
              <a:cxnLst/>
              <a:rect l="l" t="t" r="r" b="b"/>
              <a:pathLst>
                <a:path w="1131733" h="1107757">
                  <a:moveTo>
                    <a:pt x="0" y="0"/>
                  </a:moveTo>
                  <a:lnTo>
                    <a:pt x="1131733" y="0"/>
                  </a:lnTo>
                  <a:lnTo>
                    <a:pt x="1131733" y="1107757"/>
                  </a:lnTo>
                  <a:lnTo>
                    <a:pt x="0" y="1107757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31733" cy="114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39212" y="2515459"/>
            <a:ext cx="4763322" cy="7528005"/>
            <a:chOff x="0" y="0"/>
            <a:chExt cx="1131733" cy="11077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1733" cy="1107757"/>
            </a:xfrm>
            <a:custGeom>
              <a:avLst/>
              <a:gdLst/>
              <a:ahLst/>
              <a:cxnLst/>
              <a:rect l="l" t="t" r="r" b="b"/>
              <a:pathLst>
                <a:path w="1131733" h="1107757">
                  <a:moveTo>
                    <a:pt x="0" y="0"/>
                  </a:moveTo>
                  <a:lnTo>
                    <a:pt x="1131733" y="0"/>
                  </a:lnTo>
                  <a:lnTo>
                    <a:pt x="1131733" y="1107757"/>
                  </a:lnTo>
                  <a:lnTo>
                    <a:pt x="0" y="1107757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31733" cy="114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rot="1313163">
            <a:off x="14671289" y="-2160072"/>
            <a:ext cx="7315218" cy="4742460"/>
          </a:xfrm>
          <a:custGeom>
            <a:avLst/>
            <a:gdLst/>
            <a:ahLst/>
            <a:cxnLst/>
            <a:rect l="l" t="t" r="r" b="b"/>
            <a:pathLst>
              <a:path w="9085628" h="5368780">
                <a:moveTo>
                  <a:pt x="0" y="0"/>
                </a:moveTo>
                <a:lnTo>
                  <a:pt x="9085629" y="0"/>
                </a:lnTo>
                <a:lnTo>
                  <a:pt x="9085629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505085" y="440567"/>
            <a:ext cx="8197288" cy="1652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7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OUR ROLE MODEL FACAULTY LEADRES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50027" y="5559968"/>
            <a:ext cx="4764623" cy="802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a-Latn-NG" sz="2300" dirty="0">
                <a:solidFill>
                  <a:srgbClr val="0071C9"/>
                </a:solidFill>
                <a:latin typeface="DM Sans Bold"/>
              </a:rPr>
              <a:t>Dr. Joseph Mfon</a:t>
            </a:r>
          </a:p>
          <a:p>
            <a:pPr marL="0" marR="0" lvl="0" indent="0" algn="ctr" defTabSz="914400" rtl="0" eaLnBrk="1" fontAlgn="auto" latinLnBrk="0" hangingPunct="1">
              <a:lnSpc>
                <a:spcPts val="31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a-Latn-NG" sz="2300" b="0" i="0" u="none" strike="noStrike" kern="1200" cap="none" spc="0" normalizeH="0" baseline="0" noProof="0" dirty="0">
                <a:ln>
                  <a:noFill/>
                </a:ln>
                <a:solidFill>
                  <a:srgbClr val="0071C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Edem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71C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26755" y="6476917"/>
            <a:ext cx="4259545" cy="3095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Ihuoma Onyearugha is the immediate past Executive Director of Human Resources &amp; Medical, Chevron Nigeria Limited, a position she held for 7 years (April 2012 – March 2019). She was the only woman on the board of Chevron Nigeria Limited and was also on the boards of Chevron Closed Pension Fund Company and Chevron Savings Plan.</a:t>
            </a:r>
          </a:p>
          <a:p>
            <a:r>
              <a:rPr lang="en-US" sz="16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 her 27 years’ service in Chevron Nigeria, she demonstrated admirable leadership and consistent success in the full value chain of talent management in her company</a:t>
            </a: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51D40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93068" y="5541501"/>
            <a:ext cx="2767676" cy="802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a-Latn-NG" sz="2300" b="0" i="0" u="none" strike="noStrike" kern="1200" cap="none" spc="0" normalizeH="0" baseline="0" noProof="0" dirty="0">
                <a:ln>
                  <a:noFill/>
                </a:ln>
                <a:solidFill>
                  <a:srgbClr val="F1945B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Dr.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1945B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Ihuoma Onyearugha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459166" y="6620695"/>
            <a:ext cx="4617719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85800"/>
            <a:r>
              <a:rPr lang="ha-Latn-NG" sz="1600" dirty="0">
                <a:solidFill>
                  <a:prstClr val="black"/>
                </a:solidFill>
                <a:latin typeface="Gill Sans MT" panose="020B0502020104020203" pitchFamily="34" charset="0"/>
              </a:rPr>
              <a:t>TP (as he is fondly called) is </a:t>
            </a:r>
            <a:r>
              <a:rPr lang="en-US" sz="1600" dirty="0">
                <a:solidFill>
                  <a:prstClr val="black"/>
                </a:solidFill>
                <a:latin typeface="Gill Sans MT" panose="020B0502020104020203" pitchFamily="34" charset="0"/>
              </a:rPr>
              <a:t>a pragmatic business leader with a flair for working and winning through teams. Major achievements have come through strategic thinking , strong interpersonal and coaching skills, holding self and others accountable.</a:t>
            </a:r>
          </a:p>
          <a:p>
            <a:pPr defTabSz="685800"/>
            <a:endParaRPr lang="en-US" sz="16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685800"/>
            <a:r>
              <a:rPr lang="ha-Latn-NG" sz="1600" dirty="0">
                <a:solidFill>
                  <a:prstClr val="black"/>
                </a:solidFill>
                <a:latin typeface="Gill Sans MT" panose="020B0502020104020203" pitchFamily="34" charset="0"/>
              </a:rPr>
              <a:t>He has had varied experiences leading teams across HR, Marketing, and Business Transformation with multinational businesses such as Unilever, Cadbury, Kraft Food, Mondelez, Tiger Brands &amp; FrieslandCampina</a:t>
            </a:r>
            <a:r>
              <a:rPr lang="en-US" sz="1600" dirty="0">
                <a:solidFill>
                  <a:prstClr val="black"/>
                </a:solidFill>
                <a:latin typeface="Gill Sans MT" panose="020B0502020104020203" pitchFamily="34" charset="0"/>
              </a:rPr>
              <a:t>. </a:t>
            </a:r>
            <a:endParaRPr lang="ha-Latn-NG" sz="16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685800"/>
            <a:endParaRPr kumimoji="0" lang="ha-Latn-N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defTabSz="685800"/>
            <a:r>
              <a:rPr lang="ha-Latn-NG" sz="1600" dirty="0">
                <a:solidFill>
                  <a:prstClr val="black"/>
                </a:solidFill>
                <a:latin typeface="Gill Sans MT" panose="020B0502020104020203" pitchFamily="34" charset="0"/>
              </a:rPr>
              <a:t>He is currently the Managing Partner of Melos Consulting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51D40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332536" y="5711805"/>
            <a:ext cx="2395164" cy="80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a-Latn-NG" sz="2300" dirty="0">
                <a:solidFill>
                  <a:srgbClr val="39B54A"/>
                </a:solidFill>
                <a:latin typeface="DM Sans Bold"/>
              </a:rPr>
              <a:t>Dr. Tope-Phillips Aikhuemelo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39B54A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530549" y="6411409"/>
            <a:ext cx="4443295" cy="3598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320" marR="5080" algn="just">
              <a:lnSpc>
                <a:spcPct val="100000"/>
              </a:lnSpc>
              <a:spcBef>
                <a:spcPts val="1025"/>
              </a:spcBef>
            </a:pPr>
            <a:r>
              <a:rPr lang="en-US" sz="1600" spc="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Mfon </a:t>
            </a:r>
            <a:r>
              <a:rPr lang="en-US" sz="160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Joseph </a:t>
            </a:r>
            <a:r>
              <a:rPr lang="en-US" sz="1600" spc="25" dirty="0" err="1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Edem</a:t>
            </a:r>
            <a:r>
              <a:rPr lang="en-US" sz="1600" spc="2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ha-Latn-NG" sz="1600" spc="1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is </a:t>
            </a:r>
            <a:r>
              <a:rPr lang="en-US" sz="1600" spc="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a </a:t>
            </a:r>
            <a:r>
              <a:rPr lang="en-US" sz="160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Seasoned </a:t>
            </a:r>
            <a:r>
              <a:rPr lang="en-US" sz="1600" spc="1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Management </a:t>
            </a:r>
            <a:r>
              <a:rPr lang="en-US" sz="1600" spc="-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Consultant, </a:t>
            </a:r>
            <a:r>
              <a:rPr lang="en-US" sz="1600" spc="-10" dirty="0" err="1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Procient</a:t>
            </a:r>
            <a:r>
              <a:rPr lang="en-US" sz="1600" spc="-1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in </a:t>
            </a:r>
            <a:r>
              <a:rPr lang="en-US" sz="160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Sales </a:t>
            </a:r>
            <a:r>
              <a:rPr lang="en-US" sz="1600" spc="3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&amp; </a:t>
            </a:r>
            <a:r>
              <a:rPr lang="en-US" sz="1600" spc="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Marketing,  </a:t>
            </a:r>
            <a:r>
              <a:rPr lang="en-US" sz="160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Business </a:t>
            </a:r>
            <a:r>
              <a:rPr lang="en-US" sz="1600" spc="1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Development, </a:t>
            </a:r>
            <a:r>
              <a:rPr lang="en-US" sz="1600" spc="-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Customer </a:t>
            </a:r>
            <a:r>
              <a:rPr lang="en-US" sz="160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Service </a:t>
            </a:r>
            <a:r>
              <a:rPr lang="en-US" sz="1600" spc="1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Management, </a:t>
            </a:r>
            <a:r>
              <a:rPr lang="en-US" sz="1600" spc="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Market Intelligence, </a:t>
            </a:r>
            <a:r>
              <a:rPr lang="en-US" sz="1600" spc="1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Leadership</a:t>
            </a:r>
            <a:r>
              <a:rPr lang="ha-Latn-NG" sz="1600" spc="1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, </a:t>
            </a:r>
            <a:r>
              <a:rPr lang="en-US" sz="160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Entrepreneurship</a:t>
            </a:r>
            <a:r>
              <a:rPr lang="en-US" sz="1600" spc="-16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600" spc="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Development,</a:t>
            </a:r>
            <a:r>
              <a:rPr lang="en-US" sz="1600" spc="-16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600" spc="-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Business</a:t>
            </a:r>
            <a:r>
              <a:rPr lang="en-US" sz="1600" spc="-16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600" spc="1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Management</a:t>
            </a:r>
            <a:r>
              <a:rPr lang="en-US" sz="1600" spc="-16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&amp;</a:t>
            </a:r>
            <a:r>
              <a:rPr lang="en-US" sz="1600" spc="-16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600" spc="-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Business</a:t>
            </a:r>
            <a:r>
              <a:rPr lang="en-US" sz="1600" spc="-16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600" spc="-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Insights</a:t>
            </a:r>
            <a:r>
              <a:rPr lang="en-US" sz="1600" spc="-16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600" spc="-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(Strategy</a:t>
            </a:r>
            <a:r>
              <a:rPr lang="en-US" sz="1600" spc="-16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&amp;</a:t>
            </a:r>
            <a:r>
              <a:rPr lang="en-US" sz="1600" spc="-16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600" spc="-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Growth).</a:t>
            </a:r>
            <a:endParaRPr lang="ha-Latn-NG" sz="1600" spc="-5" dirty="0">
              <a:solidFill>
                <a:srgbClr val="231F20"/>
              </a:solidFill>
              <a:latin typeface="Gill Sans MT" panose="020B0502020104020203" pitchFamily="34" charset="0"/>
              <a:cs typeface="Gill Sans MT"/>
            </a:endParaRPr>
          </a:p>
          <a:p>
            <a:pPr marL="20320" marR="5080" algn="just">
              <a:lnSpc>
                <a:spcPct val="100000"/>
              </a:lnSpc>
              <a:spcBef>
                <a:spcPts val="1025"/>
              </a:spcBef>
            </a:pPr>
            <a:endParaRPr lang="en-US" sz="1600" dirty="0">
              <a:latin typeface="Gill Sans MT" panose="020B0502020104020203" pitchFamily="34" charset="0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ha-Latn-NG" sz="1600" dirty="0">
                <a:latin typeface="Times New Roman"/>
                <a:cs typeface="Times New Roman"/>
              </a:rPr>
              <a:t>He </a:t>
            </a:r>
            <a:r>
              <a:rPr lang="en-US" sz="160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Gill Sans MT"/>
                <a:cs typeface="Gill Sans MT"/>
              </a:rPr>
              <a:t>faculty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spc="10" dirty="0">
                <a:solidFill>
                  <a:srgbClr val="231F20"/>
                </a:solidFill>
                <a:latin typeface="Gill Sans MT"/>
                <a:cs typeface="Gill Sans MT"/>
              </a:rPr>
              <a:t>member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latin typeface="Gill Sans MT"/>
                <a:cs typeface="Gill Sans MT"/>
              </a:rPr>
              <a:t>&amp;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spc="-10" dirty="0">
                <a:solidFill>
                  <a:srgbClr val="231F20"/>
                </a:solidFill>
                <a:latin typeface="Gill Sans MT"/>
                <a:cs typeface="Gill Sans MT"/>
              </a:rPr>
              <a:t>facilitator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spc="-10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spc="-5" dirty="0">
                <a:solidFill>
                  <a:srgbClr val="231F20"/>
                </a:solidFill>
                <a:latin typeface="Gill Sans MT"/>
                <a:cs typeface="Gill Sans MT"/>
              </a:rPr>
              <a:t>Business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latin typeface="Gill Sans MT"/>
                <a:cs typeface="Gill Sans MT"/>
              </a:rPr>
              <a:t>&amp;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Gill Sans MT"/>
                <a:cs typeface="Gill Sans MT"/>
              </a:rPr>
              <a:t>Entrepreneurship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Gill Sans MT"/>
                <a:cs typeface="Gill Sans MT"/>
              </a:rPr>
              <a:t>Development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Gill Sans MT"/>
                <a:cs typeface="Gill Sans MT"/>
              </a:rPr>
              <a:t>with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spc="5" dirty="0">
                <a:solidFill>
                  <a:srgbClr val="231F20"/>
                </a:solidFill>
                <a:latin typeface="Gill Sans MT"/>
                <a:cs typeface="Gill Sans MT"/>
              </a:rPr>
              <a:t>Ibadan</a:t>
            </a:r>
            <a:r>
              <a:rPr lang="en-US" sz="1600" spc="-1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600" spc="-5" dirty="0">
                <a:solidFill>
                  <a:srgbClr val="231F20"/>
                </a:solidFill>
                <a:latin typeface="Gill Sans MT"/>
                <a:cs typeface="Gill Sans MT"/>
              </a:rPr>
              <a:t>Business  </a:t>
            </a:r>
            <a:r>
              <a:rPr lang="en-US" sz="1600" spc="-10" dirty="0">
                <a:solidFill>
                  <a:srgbClr val="231F20"/>
                </a:solidFill>
                <a:latin typeface="Gill Sans MT"/>
                <a:cs typeface="Gill Sans MT"/>
              </a:rPr>
              <a:t>School </a:t>
            </a:r>
            <a:r>
              <a:rPr lang="en-US" sz="1600" spc="5" dirty="0">
                <a:solidFill>
                  <a:srgbClr val="231F20"/>
                </a:solidFill>
                <a:latin typeface="Gill Sans MT"/>
                <a:cs typeface="Gill Sans MT"/>
              </a:rPr>
              <a:t>(IBS). </a:t>
            </a:r>
            <a:r>
              <a:rPr lang="en-US" sz="1600" spc="-60" dirty="0">
                <a:solidFill>
                  <a:srgbClr val="231F20"/>
                </a:solidFill>
                <a:latin typeface="Gill Sans MT"/>
                <a:cs typeface="Gill Sans MT"/>
              </a:rPr>
              <a:t>A </a:t>
            </a:r>
            <a:r>
              <a:rPr lang="en-US" sz="1600" spc="-5" dirty="0">
                <a:solidFill>
                  <a:srgbClr val="231F20"/>
                </a:solidFill>
                <a:latin typeface="Gill Sans MT"/>
                <a:cs typeface="Gill Sans MT"/>
              </a:rPr>
              <a:t>partner </a:t>
            </a:r>
            <a:r>
              <a:rPr lang="en-US" sz="1600" spc="35" dirty="0">
                <a:solidFill>
                  <a:srgbClr val="231F20"/>
                </a:solidFill>
                <a:latin typeface="Gill Sans MT"/>
                <a:cs typeface="Gill Sans MT"/>
              </a:rPr>
              <a:t>&amp; </a:t>
            </a:r>
            <a:r>
              <a:rPr lang="en-US" sz="1600" spc="-10" dirty="0">
                <a:solidFill>
                  <a:srgbClr val="231F20"/>
                </a:solidFill>
                <a:latin typeface="Gill Sans MT"/>
                <a:cs typeface="Gill Sans MT"/>
              </a:rPr>
              <a:t>facilitator </a:t>
            </a:r>
            <a:r>
              <a:rPr lang="en-US" sz="1600" spc="-5" dirty="0">
                <a:solidFill>
                  <a:srgbClr val="231F20"/>
                </a:solidFill>
                <a:latin typeface="Gill Sans MT"/>
                <a:cs typeface="Gill Sans MT"/>
              </a:rPr>
              <a:t>at </a:t>
            </a:r>
            <a:r>
              <a:rPr lang="en-US" sz="1600" spc="-10" dirty="0" err="1">
                <a:solidFill>
                  <a:srgbClr val="231F20"/>
                </a:solidFill>
                <a:latin typeface="Gill Sans MT"/>
                <a:cs typeface="Gill Sans MT"/>
              </a:rPr>
              <a:t>Chilla</a:t>
            </a:r>
            <a:r>
              <a:rPr lang="en-US" sz="1600" spc="-10" dirty="0">
                <a:solidFill>
                  <a:srgbClr val="231F20"/>
                </a:solidFill>
                <a:latin typeface="Gill Sans MT"/>
                <a:cs typeface="Gill Sans MT"/>
              </a:rPr>
              <a:t> Consulting </a:t>
            </a:r>
            <a:r>
              <a:rPr lang="en-US" sz="1600" spc="-30" dirty="0">
                <a:solidFill>
                  <a:srgbClr val="231F20"/>
                </a:solidFill>
                <a:latin typeface="Gill Sans MT"/>
                <a:cs typeface="Gill Sans MT"/>
              </a:rPr>
              <a:t>(Training </a:t>
            </a:r>
            <a:r>
              <a:rPr lang="en-US" sz="1600" spc="-5" dirty="0">
                <a:solidFill>
                  <a:srgbClr val="231F20"/>
                </a:solidFill>
                <a:latin typeface="Gill Sans MT"/>
                <a:cs typeface="Gill Sans MT"/>
              </a:rPr>
              <a:t>of </a:t>
            </a:r>
            <a:r>
              <a:rPr lang="en-US" sz="1600" dirty="0">
                <a:solidFill>
                  <a:srgbClr val="231F20"/>
                </a:solidFill>
                <a:latin typeface="Gill Sans MT"/>
                <a:cs typeface="Gill Sans MT"/>
              </a:rPr>
              <a:t>NNPC </a:t>
            </a:r>
            <a:r>
              <a:rPr lang="en-US" sz="1600" spc="-5" dirty="0">
                <a:solidFill>
                  <a:srgbClr val="231F20"/>
                </a:solidFill>
                <a:latin typeface="Gill Sans MT"/>
                <a:cs typeface="Gill Sans MT"/>
              </a:rPr>
              <a:t>subsidiaries </a:t>
            </a:r>
            <a:r>
              <a:rPr lang="en-US" sz="1600" spc="-15" dirty="0">
                <a:solidFill>
                  <a:srgbClr val="231F20"/>
                </a:solidFill>
                <a:latin typeface="Gill Sans MT"/>
                <a:cs typeface="Gill Sans MT"/>
              </a:rPr>
              <a:t>across  </a:t>
            </a:r>
            <a:r>
              <a:rPr lang="en-US" sz="1600" spc="-5" dirty="0">
                <a:solidFill>
                  <a:srgbClr val="231F20"/>
                </a:solidFill>
                <a:latin typeface="Gill Sans MT"/>
                <a:cs typeface="Gill Sans MT"/>
              </a:rPr>
              <a:t>Nigeria </a:t>
            </a:r>
            <a:r>
              <a:rPr lang="en-US" sz="1600" spc="35" dirty="0">
                <a:solidFill>
                  <a:srgbClr val="231F20"/>
                </a:solidFill>
                <a:latin typeface="Gill Sans MT"/>
                <a:cs typeface="Gill Sans MT"/>
              </a:rPr>
              <a:t>&amp; </a:t>
            </a:r>
            <a:r>
              <a:rPr lang="en-US" sz="1600" spc="-10" dirty="0">
                <a:solidFill>
                  <a:srgbClr val="231F20"/>
                </a:solidFill>
                <a:latin typeface="Gill Sans MT"/>
                <a:cs typeface="Gill Sans MT"/>
              </a:rPr>
              <a:t>other </a:t>
            </a:r>
            <a:r>
              <a:rPr lang="en-US" sz="1600" spc="10" dirty="0">
                <a:solidFill>
                  <a:srgbClr val="231F20"/>
                </a:solidFill>
                <a:latin typeface="Gill Sans MT"/>
                <a:cs typeface="Gill Sans MT"/>
              </a:rPr>
              <a:t>management </a:t>
            </a:r>
            <a:r>
              <a:rPr lang="en-US" sz="1600" spc="-5" dirty="0">
                <a:solidFill>
                  <a:srgbClr val="231F20"/>
                </a:solidFill>
                <a:latin typeface="Gill Sans MT"/>
                <a:cs typeface="Gill Sans MT"/>
              </a:rPr>
              <a:t>trainings </a:t>
            </a:r>
            <a:r>
              <a:rPr lang="en-US" sz="1600" spc="-15" dirty="0">
                <a:solidFill>
                  <a:srgbClr val="231F20"/>
                </a:solidFill>
                <a:latin typeface="Gill Sans MT"/>
                <a:cs typeface="Gill Sans MT"/>
              </a:rPr>
              <a:t>across </a:t>
            </a:r>
            <a:r>
              <a:rPr lang="en-US" sz="1600" dirty="0">
                <a:solidFill>
                  <a:srgbClr val="231F20"/>
                </a:solidFill>
                <a:latin typeface="Gill Sans MT"/>
                <a:cs typeface="Gill Sans MT"/>
              </a:rPr>
              <a:t>Nigeria). </a:t>
            </a:r>
            <a:endParaRPr lang="en-US" sz="1600" dirty="0">
              <a:latin typeface="Times New Roman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21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2" b="0" i="0" u="none" strike="noStrike" kern="1200" cap="none" spc="0" normalizeH="0" baseline="0" noProof="0" dirty="0">
              <a:ln>
                <a:noFill/>
              </a:ln>
              <a:solidFill>
                <a:srgbClr val="051D40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999F1C56-32B4-6625-C833-6FC65212C62F}"/>
              </a:ext>
            </a:extLst>
          </p:cNvPr>
          <p:cNvSpPr/>
          <p:nvPr/>
        </p:nvSpPr>
        <p:spPr>
          <a:xfrm>
            <a:off x="13332536" y="2619977"/>
            <a:ext cx="2517064" cy="3026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Dr Mfon Joseph - Principal Consultant / CEO, Dynamic Global Concepts &amp;  Founder NBA (Natella Business Academy) - Dynamic Global Concepts | LinkedIn">
            <a:extLst>
              <a:ext uri="{FF2B5EF4-FFF2-40B4-BE49-F238E27FC236}">
                <a16:creationId xmlns:a16="http://schemas.microsoft.com/office/drawing/2014/main" id="{21977587-3C01-F25A-DDEB-C6ADD7A7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35" y="2619977"/>
            <a:ext cx="2886170" cy="288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huoma Onyearugha DBA, SCP, ACC. - CEO - The Art of HR | LinkedIn">
            <a:extLst>
              <a:ext uri="{FF2B5EF4-FFF2-40B4-BE49-F238E27FC236}">
                <a16:creationId xmlns:a16="http://schemas.microsoft.com/office/drawing/2014/main" id="{AF89EA12-963F-7972-AF3D-2F352A40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96" y="2628536"/>
            <a:ext cx="2993037" cy="299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993373" y="-5458262"/>
            <a:ext cx="10196686" cy="10196686"/>
          </a:xfrm>
          <a:custGeom>
            <a:avLst/>
            <a:gdLst/>
            <a:ahLst/>
            <a:cxnLst/>
            <a:rect l="l" t="t" r="r" b="b"/>
            <a:pathLst>
              <a:path w="10196686" h="10196686">
                <a:moveTo>
                  <a:pt x="0" y="0"/>
                </a:moveTo>
                <a:lnTo>
                  <a:pt x="10196686" y="0"/>
                </a:lnTo>
                <a:lnTo>
                  <a:pt x="10196686" y="10196685"/>
                </a:lnTo>
                <a:lnTo>
                  <a:pt x="0" y="10196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97329" y="6667836"/>
            <a:ext cx="8414387" cy="8414387"/>
          </a:xfrm>
          <a:custGeom>
            <a:avLst/>
            <a:gdLst/>
            <a:ahLst/>
            <a:cxnLst/>
            <a:rect l="l" t="t" r="r" b="b"/>
            <a:pathLst>
              <a:path w="8414387" h="8414387">
                <a:moveTo>
                  <a:pt x="0" y="0"/>
                </a:moveTo>
                <a:lnTo>
                  <a:pt x="8414387" y="0"/>
                </a:lnTo>
                <a:lnTo>
                  <a:pt x="8414387" y="8414387"/>
                </a:lnTo>
                <a:lnTo>
                  <a:pt x="0" y="8414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24799" y="1638300"/>
            <a:ext cx="8560065" cy="732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19"/>
              </a:lnSpc>
              <a:spcBef>
                <a:spcPct val="0"/>
              </a:spcBef>
            </a:pPr>
            <a:r>
              <a:rPr lang="en-US" sz="4766" dirty="0">
                <a:solidFill>
                  <a:srgbClr val="FFFFFF"/>
                </a:solidFill>
                <a:latin typeface="Now Bold"/>
              </a:rPr>
              <a:t>WHY US?</a:t>
            </a: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760EDB1C-181E-188A-4269-D67402577C88}"/>
              </a:ext>
            </a:extLst>
          </p:cNvPr>
          <p:cNvSpPr txBox="1"/>
          <p:nvPr/>
        </p:nvSpPr>
        <p:spPr>
          <a:xfrm>
            <a:off x="7867835" y="2628900"/>
            <a:ext cx="8414387" cy="650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1594" algn="just"/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At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Melos,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our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values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are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simple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and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dene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who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we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are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and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how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we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work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with  </a:t>
            </a:r>
            <a:r>
              <a:rPr sz="2000" spc="-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our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clients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and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partners.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They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are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titled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“PICK”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and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they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guide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our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actions</a:t>
            </a:r>
            <a:r>
              <a:rPr sz="2000" spc="-4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and 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interactions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with </a:t>
            </a:r>
            <a:r>
              <a:rPr sz="2000" spc="-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our</a:t>
            </a:r>
            <a:r>
              <a:rPr sz="2000" spc="-14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clients</a:t>
            </a:r>
            <a:endParaRPr sz="2000" dirty="0">
              <a:solidFill>
                <a:schemeClr val="bg1"/>
              </a:solidFill>
              <a:latin typeface="DM Sans" pitchFamily="2" charset="0"/>
              <a:cs typeface="Gill Sans MT"/>
            </a:endParaRPr>
          </a:p>
          <a:p>
            <a:endParaRPr sz="2000" dirty="0">
              <a:solidFill>
                <a:schemeClr val="bg1"/>
              </a:solidFill>
              <a:latin typeface="DM Sans" pitchFamily="2" charset="0"/>
              <a:cs typeface="Times New Roman"/>
            </a:endParaRPr>
          </a:p>
          <a:p>
            <a:pPr>
              <a:spcBef>
                <a:spcPts val="45"/>
              </a:spcBef>
            </a:pPr>
            <a:endParaRPr sz="2000" dirty="0">
              <a:solidFill>
                <a:schemeClr val="bg1"/>
              </a:solidFill>
              <a:latin typeface="DM Sans" pitchFamily="2" charset="0"/>
              <a:cs typeface="Times New Roman"/>
            </a:endParaRPr>
          </a:p>
          <a:p>
            <a:pPr marL="240029" marR="10160"/>
            <a:r>
              <a:rPr sz="2000" b="1" spc="25" dirty="0">
                <a:solidFill>
                  <a:schemeClr val="bg1"/>
                </a:solidFill>
                <a:latin typeface="DM Sans" pitchFamily="2" charset="0"/>
                <a:cs typeface="Calibri"/>
              </a:rPr>
              <a:t>Professionalism: </a:t>
            </a:r>
            <a:r>
              <a:rPr sz="2000" spc="-10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We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strive </a:t>
            </a:r>
            <a:r>
              <a:rPr sz="2000" spc="-1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for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the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highest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standard of professional</a:t>
            </a:r>
            <a:r>
              <a:rPr sz="2000" spc="-8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conduct 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in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everything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we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do,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ensuring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the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highest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standards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in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service</a:t>
            </a:r>
            <a:r>
              <a:rPr sz="2000" spc="-3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delivery.</a:t>
            </a:r>
            <a:endParaRPr sz="2000" dirty="0">
              <a:solidFill>
                <a:schemeClr val="bg1"/>
              </a:solidFill>
              <a:latin typeface="DM Sans" pitchFamily="2" charset="0"/>
              <a:cs typeface="Gill Sans MT"/>
            </a:endParaRPr>
          </a:p>
          <a:p>
            <a:endParaRPr sz="2000" dirty="0">
              <a:solidFill>
                <a:schemeClr val="bg1"/>
              </a:solidFill>
              <a:latin typeface="DM Sans" pitchFamily="2" charset="0"/>
              <a:cs typeface="Times New Roman"/>
            </a:endParaRPr>
          </a:p>
          <a:p>
            <a:pPr>
              <a:spcBef>
                <a:spcPts val="50"/>
              </a:spcBef>
            </a:pPr>
            <a:endParaRPr sz="2000" dirty="0">
              <a:solidFill>
                <a:schemeClr val="bg1"/>
              </a:solidFill>
              <a:latin typeface="DM Sans" pitchFamily="2" charset="0"/>
              <a:cs typeface="Times New Roman"/>
            </a:endParaRPr>
          </a:p>
          <a:p>
            <a:pPr marL="240029" marR="346710"/>
            <a:r>
              <a:rPr sz="2000" b="1" spc="40" dirty="0">
                <a:solidFill>
                  <a:schemeClr val="bg1"/>
                </a:solidFill>
                <a:latin typeface="DM Sans" pitchFamily="2" charset="0"/>
                <a:cs typeface="Calibri"/>
              </a:rPr>
              <a:t>Integrity: </a:t>
            </a:r>
            <a:r>
              <a:rPr sz="2000" spc="-10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We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conduct business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with </a:t>
            </a:r>
            <a:r>
              <a:rPr sz="2000" spc="-1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honesty,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transparency,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and</a:t>
            </a:r>
            <a:r>
              <a:rPr sz="2000" spc="-4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ethical 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principles.</a:t>
            </a:r>
          </a:p>
          <a:p>
            <a:endParaRPr sz="2000" dirty="0">
              <a:solidFill>
                <a:schemeClr val="bg1"/>
              </a:solidFill>
              <a:latin typeface="DM Sans" pitchFamily="2" charset="0"/>
              <a:cs typeface="Times New Roman"/>
            </a:endParaRPr>
          </a:p>
          <a:p>
            <a:pPr>
              <a:spcBef>
                <a:spcPts val="50"/>
              </a:spcBef>
            </a:pPr>
            <a:endParaRPr sz="2000" dirty="0">
              <a:solidFill>
                <a:schemeClr val="bg1"/>
              </a:solidFill>
              <a:latin typeface="DM Sans" pitchFamily="2" charset="0"/>
              <a:cs typeface="Times New Roman"/>
            </a:endParaRPr>
          </a:p>
          <a:p>
            <a:pPr marL="240029" marR="5080"/>
            <a:r>
              <a:rPr sz="2000" b="1" spc="60" dirty="0">
                <a:solidFill>
                  <a:schemeClr val="bg1"/>
                </a:solidFill>
                <a:latin typeface="DM Sans" pitchFamily="2" charset="0"/>
                <a:cs typeface="Calibri"/>
              </a:rPr>
              <a:t>Client-Centric: </a:t>
            </a:r>
            <a:r>
              <a:rPr sz="2000" spc="-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Our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clients'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success </a:t>
            </a:r>
            <a:r>
              <a:rPr sz="2000" spc="-1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is </a:t>
            </a:r>
            <a:r>
              <a:rPr sz="2000" spc="-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our priority,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and </a:t>
            </a:r>
            <a:r>
              <a:rPr sz="2000" spc="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we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are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dedicated</a:t>
            </a:r>
            <a:r>
              <a:rPr sz="2000" spc="-2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to 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meeting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their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unique</a:t>
            </a:r>
            <a:r>
              <a:rPr sz="2000" spc="-15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needs.</a:t>
            </a:r>
            <a:endParaRPr sz="2000" dirty="0">
              <a:solidFill>
                <a:schemeClr val="bg1"/>
              </a:solidFill>
              <a:latin typeface="DM Sans" pitchFamily="2" charset="0"/>
              <a:cs typeface="Gill Sans MT"/>
            </a:endParaRPr>
          </a:p>
          <a:p>
            <a:endParaRPr sz="2000" dirty="0">
              <a:solidFill>
                <a:schemeClr val="bg1"/>
              </a:solidFill>
              <a:latin typeface="DM Sans" pitchFamily="2" charset="0"/>
              <a:cs typeface="Times New Roman"/>
            </a:endParaRPr>
          </a:p>
          <a:p>
            <a:pPr>
              <a:spcBef>
                <a:spcPts val="50"/>
              </a:spcBef>
            </a:pPr>
            <a:endParaRPr sz="2000" dirty="0">
              <a:solidFill>
                <a:schemeClr val="bg1"/>
              </a:solidFill>
              <a:latin typeface="DM Sans" pitchFamily="2" charset="0"/>
              <a:cs typeface="Times New Roman"/>
            </a:endParaRPr>
          </a:p>
          <a:p>
            <a:pPr marL="240029" marR="69215"/>
            <a:r>
              <a:rPr sz="2000" b="1" spc="45" dirty="0">
                <a:solidFill>
                  <a:schemeClr val="bg1"/>
                </a:solidFill>
                <a:latin typeface="DM Sans" pitchFamily="2" charset="0"/>
                <a:cs typeface="Calibri"/>
              </a:rPr>
              <a:t>Knowledge: </a:t>
            </a:r>
            <a:r>
              <a:rPr sz="2000" spc="-10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We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consistently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scan the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market </a:t>
            </a:r>
            <a:r>
              <a:rPr sz="2000" spc="-1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for </a:t>
            </a:r>
            <a:r>
              <a:rPr sz="2000" spc="1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new </a:t>
            </a:r>
            <a:r>
              <a:rPr sz="2000" spc="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ways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of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doing</a:t>
            </a:r>
            <a:r>
              <a:rPr sz="2000" spc="-19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things  </a:t>
            </a:r>
            <a:r>
              <a:rPr sz="2000" spc="-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to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improve </a:t>
            </a:r>
            <a:r>
              <a:rPr sz="2000" spc="-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our </a:t>
            </a:r>
            <a:r>
              <a:rPr sz="2000" spc="-1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solutions </a:t>
            </a:r>
            <a:r>
              <a:rPr sz="2000" spc="-2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to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client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needs </a:t>
            </a:r>
            <a:r>
              <a:rPr sz="2000" spc="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and </a:t>
            </a:r>
            <a:r>
              <a:rPr sz="2000" spc="-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support </a:t>
            </a:r>
            <a:r>
              <a:rPr sz="2000" spc="-1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their</a:t>
            </a:r>
            <a:r>
              <a:rPr sz="2000" spc="-245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 </a:t>
            </a:r>
            <a:r>
              <a:rPr sz="2000" dirty="0">
                <a:solidFill>
                  <a:schemeClr val="bg1"/>
                </a:solidFill>
                <a:latin typeface="DM Sans" pitchFamily="2" charset="0"/>
                <a:cs typeface="Gill Sans MT"/>
              </a:rPr>
              <a:t>success.</a:t>
            </a:r>
          </a:p>
        </p:txBody>
      </p:sp>
      <p:pic>
        <p:nvPicPr>
          <p:cNvPr id="3078" name="Picture 6" descr="Free Photo | Serious diverse young colleagues working on project together">
            <a:extLst>
              <a:ext uri="{FF2B5EF4-FFF2-40B4-BE49-F238E27FC236}">
                <a16:creationId xmlns:a16="http://schemas.microsoft.com/office/drawing/2014/main" id="{B2E56437-AC63-892D-700F-37D63AAE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9900"/>
            <a:ext cx="7305209" cy="48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832863" y="-123346"/>
            <a:ext cx="8958965" cy="9313047"/>
            <a:chOff x="0" y="0"/>
            <a:chExt cx="6108573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2"/>
              <a:stretch>
                <a:fillRect l="-28012" r="-2801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7259300" y="8127303"/>
            <a:ext cx="1802889" cy="1802889"/>
          </a:xfrm>
          <a:custGeom>
            <a:avLst/>
            <a:gdLst/>
            <a:ahLst/>
            <a:cxnLst/>
            <a:rect l="l" t="t" r="r" b="b"/>
            <a:pathLst>
              <a:path w="1802889" h="1802889">
                <a:moveTo>
                  <a:pt x="0" y="0"/>
                </a:moveTo>
                <a:lnTo>
                  <a:pt x="1802889" y="0"/>
                </a:lnTo>
                <a:lnTo>
                  <a:pt x="1802889" y="1802889"/>
                </a:lnTo>
                <a:lnTo>
                  <a:pt x="0" y="1802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33387" y="-1033334"/>
            <a:ext cx="2293320" cy="2293320"/>
          </a:xfrm>
          <a:custGeom>
            <a:avLst/>
            <a:gdLst/>
            <a:ahLst/>
            <a:cxnLst/>
            <a:rect l="l" t="t" r="r" b="b"/>
            <a:pathLst>
              <a:path w="2293320" h="2293320">
                <a:moveTo>
                  <a:pt x="0" y="0"/>
                </a:moveTo>
                <a:lnTo>
                  <a:pt x="2293320" y="0"/>
                </a:lnTo>
                <a:lnTo>
                  <a:pt x="2293320" y="2293319"/>
                </a:lnTo>
                <a:lnTo>
                  <a:pt x="0" y="2293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4747"/>
            <a:ext cx="2760734" cy="10341747"/>
            <a:chOff x="0" y="0"/>
            <a:chExt cx="727107" cy="27237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7107" cy="2723752"/>
            </a:xfrm>
            <a:custGeom>
              <a:avLst/>
              <a:gdLst/>
              <a:ahLst/>
              <a:cxnLst/>
              <a:rect l="l" t="t" r="r" b="b"/>
              <a:pathLst>
                <a:path w="727107" h="2723752">
                  <a:moveTo>
                    <a:pt x="0" y="0"/>
                  </a:moveTo>
                  <a:lnTo>
                    <a:pt x="727107" y="0"/>
                  </a:lnTo>
                  <a:lnTo>
                    <a:pt x="727107" y="2723752"/>
                  </a:lnTo>
                  <a:lnTo>
                    <a:pt x="0" y="272375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27107" cy="2761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07951" y="508943"/>
            <a:ext cx="6235170" cy="201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4"/>
              </a:lnSpc>
              <a:spcBef>
                <a:spcPct val="0"/>
              </a:spcBef>
            </a:pPr>
            <a:r>
              <a:rPr lang="en-US" sz="6570" dirty="0">
                <a:solidFill>
                  <a:srgbClr val="FFFFFF"/>
                </a:solidFill>
                <a:latin typeface="Now Bold"/>
              </a:rPr>
              <a:t>PRAGMATIC IMPACTS</a:t>
            </a:r>
          </a:p>
        </p:txBody>
      </p:sp>
      <p:sp>
        <p:nvSpPr>
          <p:cNvPr id="10" name="Freeform 10"/>
          <p:cNvSpPr/>
          <p:nvPr/>
        </p:nvSpPr>
        <p:spPr>
          <a:xfrm>
            <a:off x="2084169" y="2835229"/>
            <a:ext cx="1222900" cy="1178431"/>
          </a:xfrm>
          <a:custGeom>
            <a:avLst/>
            <a:gdLst/>
            <a:ahLst/>
            <a:cxnLst/>
            <a:rect l="l" t="t" r="r" b="b"/>
            <a:pathLst>
              <a:path w="1222900" h="1178431">
                <a:moveTo>
                  <a:pt x="0" y="0"/>
                </a:moveTo>
                <a:lnTo>
                  <a:pt x="1222900" y="0"/>
                </a:lnTo>
                <a:lnTo>
                  <a:pt x="1222900" y="1178431"/>
                </a:lnTo>
                <a:lnTo>
                  <a:pt x="0" y="11784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25559" y="4135388"/>
            <a:ext cx="2760734" cy="46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en-US" sz="2787" dirty="0">
                <a:solidFill>
                  <a:srgbClr val="FFFFFF"/>
                </a:solidFill>
                <a:latin typeface="DM Sans"/>
              </a:rPr>
              <a:t>CERTIFICAT</a:t>
            </a:r>
            <a:r>
              <a:rPr lang="ha-Latn-NG" sz="2787" dirty="0">
                <a:solidFill>
                  <a:srgbClr val="FFFFFF"/>
                </a:solidFill>
                <a:latin typeface="DM Sans"/>
              </a:rPr>
              <a:t>ION</a:t>
            </a:r>
            <a:endParaRPr lang="en-US" sz="2787" dirty="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7228992" y="2835229"/>
            <a:ext cx="1148435" cy="1178431"/>
          </a:xfrm>
          <a:custGeom>
            <a:avLst/>
            <a:gdLst/>
            <a:ahLst/>
            <a:cxnLst/>
            <a:rect l="l" t="t" r="r" b="b"/>
            <a:pathLst>
              <a:path w="1148435" h="1178431">
                <a:moveTo>
                  <a:pt x="0" y="0"/>
                </a:moveTo>
                <a:lnTo>
                  <a:pt x="1148435" y="0"/>
                </a:lnTo>
                <a:lnTo>
                  <a:pt x="1148435" y="1178431"/>
                </a:lnTo>
                <a:lnTo>
                  <a:pt x="0" y="11784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276568" y="4135388"/>
            <a:ext cx="4428158" cy="46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en-US" sz="2787" dirty="0">
                <a:solidFill>
                  <a:srgbClr val="FFFFFF"/>
                </a:solidFill>
                <a:latin typeface="DM Sans"/>
              </a:rPr>
              <a:t>ENTERPRISE SKILLS</a:t>
            </a:r>
          </a:p>
        </p:txBody>
      </p:sp>
      <p:sp>
        <p:nvSpPr>
          <p:cNvPr id="14" name="Freeform 14"/>
          <p:cNvSpPr/>
          <p:nvPr/>
        </p:nvSpPr>
        <p:spPr>
          <a:xfrm>
            <a:off x="2084169" y="4968172"/>
            <a:ext cx="1222900" cy="1207336"/>
          </a:xfrm>
          <a:custGeom>
            <a:avLst/>
            <a:gdLst/>
            <a:ahLst/>
            <a:cxnLst/>
            <a:rect l="l" t="t" r="r" b="b"/>
            <a:pathLst>
              <a:path w="1222900" h="1207336">
                <a:moveTo>
                  <a:pt x="0" y="0"/>
                </a:moveTo>
                <a:lnTo>
                  <a:pt x="1222900" y="0"/>
                </a:lnTo>
                <a:lnTo>
                  <a:pt x="1222900" y="1207336"/>
                </a:lnTo>
                <a:lnTo>
                  <a:pt x="0" y="12073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445983" y="6359922"/>
            <a:ext cx="4327996" cy="46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ha-Latn-NG" sz="2787" dirty="0">
                <a:solidFill>
                  <a:srgbClr val="FFFFFF"/>
                </a:solidFill>
                <a:latin typeface="DM Sans"/>
              </a:rPr>
              <a:t>BUSINESS NETWORKING</a:t>
            </a:r>
            <a:r>
              <a:rPr lang="en-US" sz="2787" dirty="0">
                <a:solidFill>
                  <a:srgbClr val="FFFFFF"/>
                </a:solidFill>
                <a:latin typeface="DM Sans"/>
              </a:rPr>
              <a:t> </a:t>
            </a:r>
          </a:p>
        </p:txBody>
      </p:sp>
      <p:sp>
        <p:nvSpPr>
          <p:cNvPr id="16" name="Freeform 16"/>
          <p:cNvSpPr/>
          <p:nvPr/>
        </p:nvSpPr>
        <p:spPr>
          <a:xfrm>
            <a:off x="7523745" y="5093569"/>
            <a:ext cx="1148435" cy="1054472"/>
          </a:xfrm>
          <a:custGeom>
            <a:avLst/>
            <a:gdLst/>
            <a:ahLst/>
            <a:cxnLst/>
            <a:rect l="l" t="t" r="r" b="b"/>
            <a:pathLst>
              <a:path w="1148435" h="1054472">
                <a:moveTo>
                  <a:pt x="0" y="0"/>
                </a:moveTo>
                <a:lnTo>
                  <a:pt x="1148435" y="0"/>
                </a:lnTo>
                <a:lnTo>
                  <a:pt x="1148435" y="1054472"/>
                </a:lnTo>
                <a:lnTo>
                  <a:pt x="0" y="10544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499062" y="6408855"/>
            <a:ext cx="3905660" cy="46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en-US" sz="2787" dirty="0">
                <a:solidFill>
                  <a:srgbClr val="FFFFFF"/>
                </a:solidFill>
                <a:latin typeface="DM Sans"/>
              </a:rPr>
              <a:t>FREE MENTORSHIP</a:t>
            </a:r>
          </a:p>
        </p:txBody>
      </p:sp>
      <p:sp>
        <p:nvSpPr>
          <p:cNvPr id="18" name="Freeform 18"/>
          <p:cNvSpPr/>
          <p:nvPr/>
        </p:nvSpPr>
        <p:spPr>
          <a:xfrm>
            <a:off x="2084169" y="7531417"/>
            <a:ext cx="1222900" cy="1191772"/>
          </a:xfrm>
          <a:custGeom>
            <a:avLst/>
            <a:gdLst/>
            <a:ahLst/>
            <a:cxnLst/>
            <a:rect l="l" t="t" r="r" b="b"/>
            <a:pathLst>
              <a:path w="1222900" h="1191772">
                <a:moveTo>
                  <a:pt x="0" y="0"/>
                </a:moveTo>
                <a:lnTo>
                  <a:pt x="1222900" y="0"/>
                </a:lnTo>
                <a:lnTo>
                  <a:pt x="1222900" y="1191772"/>
                </a:lnTo>
                <a:lnTo>
                  <a:pt x="0" y="11917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525559" y="9137215"/>
            <a:ext cx="3023518" cy="46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en-US" sz="2787" dirty="0">
                <a:solidFill>
                  <a:srgbClr val="FFFFFF"/>
                </a:solidFill>
                <a:latin typeface="DM Sans"/>
              </a:rPr>
              <a:t>LIVE PROJECTS</a:t>
            </a:r>
          </a:p>
        </p:txBody>
      </p:sp>
      <p:sp>
        <p:nvSpPr>
          <p:cNvPr id="20" name="Freeform 20"/>
          <p:cNvSpPr/>
          <p:nvPr/>
        </p:nvSpPr>
        <p:spPr>
          <a:xfrm>
            <a:off x="7228992" y="7531417"/>
            <a:ext cx="1414128" cy="1300998"/>
          </a:xfrm>
          <a:custGeom>
            <a:avLst/>
            <a:gdLst/>
            <a:ahLst/>
            <a:cxnLst/>
            <a:rect l="l" t="t" r="r" b="b"/>
            <a:pathLst>
              <a:path w="1414128" h="1300998">
                <a:moveTo>
                  <a:pt x="0" y="0"/>
                </a:moveTo>
                <a:lnTo>
                  <a:pt x="1414128" y="0"/>
                </a:lnTo>
                <a:lnTo>
                  <a:pt x="1414128" y="1300998"/>
                </a:lnTo>
                <a:lnTo>
                  <a:pt x="0" y="13009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276568" y="9137215"/>
            <a:ext cx="3023518" cy="46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DM Sans"/>
              </a:rPr>
              <a:t>ROBUST FACULTY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83520" y="1590911"/>
            <a:ext cx="2651835" cy="2651835"/>
          </a:xfrm>
          <a:custGeom>
            <a:avLst/>
            <a:gdLst/>
            <a:ahLst/>
            <a:cxnLst/>
            <a:rect l="l" t="t" r="r" b="b"/>
            <a:pathLst>
              <a:path w="2651835" h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637321" y="2636321"/>
            <a:ext cx="7650679" cy="7650679"/>
            <a:chOff x="0" y="0"/>
            <a:chExt cx="3331210" cy="3331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4"/>
              <a:stretch>
                <a:fillRect l="-25000" r="-25000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264153" y="3614113"/>
            <a:ext cx="9364819" cy="61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99"/>
              </a:lnSpc>
              <a:spcBef>
                <a:spcPct val="0"/>
              </a:spcBef>
            </a:pPr>
            <a:r>
              <a:rPr lang="en-US" sz="3695">
                <a:solidFill>
                  <a:srgbClr val="4BD1FB"/>
                </a:solidFill>
                <a:latin typeface="DM Sans Bold"/>
              </a:rPr>
              <a:t>Connect with us.</a:t>
            </a:r>
          </a:p>
        </p:txBody>
      </p:sp>
      <p:sp>
        <p:nvSpPr>
          <p:cNvPr id="6" name="Freeform 6"/>
          <p:cNvSpPr/>
          <p:nvPr/>
        </p:nvSpPr>
        <p:spPr>
          <a:xfrm>
            <a:off x="2264153" y="1800947"/>
            <a:ext cx="720510" cy="835374"/>
          </a:xfrm>
          <a:custGeom>
            <a:avLst/>
            <a:gdLst/>
            <a:ahLst/>
            <a:cxnLst/>
            <a:rect l="l" t="t" r="r" b="b"/>
            <a:pathLst>
              <a:path w="720510" h="835374">
                <a:moveTo>
                  <a:pt x="0" y="0"/>
                </a:moveTo>
                <a:lnTo>
                  <a:pt x="720511" y="0"/>
                </a:lnTo>
                <a:lnTo>
                  <a:pt x="720511" y="835374"/>
                </a:lnTo>
                <a:lnTo>
                  <a:pt x="0" y="835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789475" y="-570381"/>
            <a:ext cx="2651835" cy="2651835"/>
          </a:xfrm>
          <a:custGeom>
            <a:avLst/>
            <a:gdLst/>
            <a:ahLst/>
            <a:cxnLst/>
            <a:rect l="l" t="t" r="r" b="b"/>
            <a:pathLst>
              <a:path w="2651835" h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4EDC4A6F-210A-2859-7B6C-DD2222219068}"/>
              </a:ext>
            </a:extLst>
          </p:cNvPr>
          <p:cNvSpPr txBox="1"/>
          <p:nvPr/>
        </p:nvSpPr>
        <p:spPr>
          <a:xfrm>
            <a:off x="228600" y="4550589"/>
            <a:ext cx="11594598" cy="300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2800" spc="35" dirty="0">
                <a:solidFill>
                  <a:schemeClr val="bg1"/>
                </a:solidFill>
                <a:latin typeface="Arial"/>
                <a:cs typeface="Arial"/>
              </a:rPr>
              <a:t>Plot </a:t>
            </a:r>
            <a:r>
              <a:rPr sz="2800" spc="-70" dirty="0">
                <a:solidFill>
                  <a:schemeClr val="bg1"/>
                </a:solidFill>
                <a:latin typeface="Arial"/>
                <a:cs typeface="Arial"/>
              </a:rPr>
              <a:t>1b </a:t>
            </a:r>
            <a:r>
              <a:rPr sz="2800" spc="45" dirty="0">
                <a:solidFill>
                  <a:schemeClr val="bg1"/>
                </a:solidFill>
                <a:latin typeface="Arial"/>
                <a:cs typeface="Arial"/>
              </a:rPr>
              <a:t>Rasheed </a:t>
            </a:r>
            <a:r>
              <a:rPr sz="2800" spc="35" dirty="0">
                <a:solidFill>
                  <a:schemeClr val="bg1"/>
                </a:solidFill>
                <a:latin typeface="Arial"/>
                <a:cs typeface="Arial"/>
              </a:rPr>
              <a:t>Alatishe </a:t>
            </a:r>
            <a:r>
              <a:rPr sz="2800" spc="25" dirty="0">
                <a:solidFill>
                  <a:schemeClr val="bg1"/>
                </a:solidFill>
                <a:latin typeface="Arial"/>
                <a:cs typeface="Arial"/>
              </a:rPr>
              <a:t>Street, 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Water </a:t>
            </a:r>
            <a:r>
              <a:rPr sz="2800" spc="25" dirty="0">
                <a:solidFill>
                  <a:schemeClr val="bg1"/>
                </a:solidFill>
                <a:latin typeface="Arial"/>
                <a:cs typeface="Arial"/>
              </a:rPr>
              <a:t>Front Estate, </a:t>
            </a:r>
            <a:r>
              <a:rPr sz="2800" spc="50" dirty="0">
                <a:solidFill>
                  <a:schemeClr val="bg1"/>
                </a:solidFill>
                <a:latin typeface="Arial"/>
                <a:cs typeface="Arial"/>
              </a:rPr>
              <a:t>Magodo </a:t>
            </a:r>
            <a:r>
              <a:rPr sz="2800" spc="40" dirty="0">
                <a:solidFill>
                  <a:schemeClr val="bg1"/>
                </a:solidFill>
                <a:latin typeface="Arial"/>
                <a:cs typeface="Arial"/>
              </a:rPr>
              <a:t>Phase </a:t>
            </a:r>
            <a:r>
              <a:rPr sz="2800" spc="-225" dirty="0">
                <a:solidFill>
                  <a:schemeClr val="bg1"/>
                </a:solidFill>
                <a:latin typeface="Arial"/>
                <a:cs typeface="Arial"/>
              </a:rPr>
              <a:t>1      </a:t>
            </a:r>
            <a:r>
              <a:rPr sz="2800" spc="30" dirty="0">
                <a:solidFill>
                  <a:schemeClr val="bg1"/>
                </a:solidFill>
                <a:latin typeface="Arial"/>
                <a:cs typeface="Arial"/>
              </a:rPr>
              <a:t>Isheri/</a:t>
            </a:r>
            <a:r>
              <a:rPr sz="28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chemeClr val="bg1"/>
                </a:solidFill>
                <a:latin typeface="Arial"/>
                <a:cs typeface="Arial"/>
              </a:rPr>
              <a:t>Berger</a:t>
            </a:r>
          </a:p>
          <a:p>
            <a:pPr marL="66040">
              <a:lnSpc>
                <a:spcPct val="100000"/>
              </a:lnSpc>
            </a:pP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 indent="202565">
              <a:lnSpc>
                <a:spcPts val="1780"/>
              </a:lnSpc>
              <a:spcBef>
                <a:spcPts val="105"/>
              </a:spcBef>
              <a:tabLst>
                <a:tab pos="1247140" algn="l"/>
                <a:tab pos="2729230" algn="l"/>
                <a:tab pos="3332479" algn="l"/>
              </a:tabLst>
            </a:pPr>
            <a:r>
              <a:rPr lang="en-US" sz="2800" b="1" spc="10" dirty="0">
                <a:solidFill>
                  <a:schemeClr val="bg1"/>
                </a:solidFill>
                <a:latin typeface="Arial"/>
                <a:cs typeface="Arial"/>
              </a:rPr>
              <a:t>+234 </a:t>
            </a:r>
            <a:r>
              <a:rPr lang="en-US" sz="2800" b="1" spc="-25" dirty="0">
                <a:solidFill>
                  <a:schemeClr val="bg1"/>
                </a:solidFill>
                <a:latin typeface="Arial"/>
                <a:cs typeface="Arial"/>
              </a:rPr>
              <a:t>(0) </a:t>
            </a:r>
            <a:r>
              <a:rPr lang="en-US" sz="2800" b="1" spc="10" dirty="0">
                <a:solidFill>
                  <a:schemeClr val="bg1"/>
                </a:solidFill>
                <a:latin typeface="Arial"/>
                <a:cs typeface="Arial"/>
              </a:rPr>
              <a:t>901 987 9308</a:t>
            </a:r>
            <a:r>
              <a:rPr lang="ha-Latn-NG" sz="2800" b="1" spc="1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+234 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(0) </a:t>
            </a:r>
            <a:r>
              <a:rPr sz="2800" spc="15" dirty="0">
                <a:solidFill>
                  <a:schemeClr val="bg1"/>
                </a:solidFill>
                <a:latin typeface="Arial"/>
                <a:cs typeface="Arial"/>
              </a:rPr>
              <a:t>803 </a:t>
            </a:r>
            <a:r>
              <a:rPr sz="2800" spc="-10" dirty="0">
                <a:solidFill>
                  <a:schemeClr val="bg1"/>
                </a:solidFill>
                <a:latin typeface="Arial"/>
                <a:cs typeface="Arial"/>
              </a:rPr>
              <a:t>473 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6690 </a:t>
            </a:r>
            <a:r>
              <a:rPr sz="2800" spc="2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+234 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(0) </a:t>
            </a:r>
            <a:r>
              <a:rPr sz="2800" spc="15" dirty="0">
                <a:solidFill>
                  <a:schemeClr val="bg1"/>
                </a:solidFill>
                <a:latin typeface="Arial"/>
                <a:cs typeface="Arial"/>
              </a:rPr>
              <a:t>809</a:t>
            </a:r>
            <a:r>
              <a:rPr sz="2800" spc="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997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chemeClr val="bg1"/>
                </a:solidFill>
                <a:latin typeface="Arial"/>
                <a:cs typeface="Arial"/>
              </a:rPr>
              <a:t>2003	</a:t>
            </a:r>
          </a:p>
          <a:p>
            <a:pPr marL="12700" marR="5080" indent="202565">
              <a:lnSpc>
                <a:spcPts val="1780"/>
              </a:lnSpc>
              <a:spcBef>
                <a:spcPts val="105"/>
              </a:spcBef>
              <a:tabLst>
                <a:tab pos="1247140" algn="l"/>
                <a:tab pos="2729230" algn="l"/>
                <a:tab pos="3332479" algn="l"/>
              </a:tabLst>
            </a:pPr>
            <a:endParaRPr sz="4400" spc="44" baseline="2777" dirty="0">
              <a:solidFill>
                <a:schemeClr val="bg1"/>
              </a:solidFill>
              <a:latin typeface="Arial"/>
              <a:cs typeface="Arial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5080" indent="202565">
              <a:lnSpc>
                <a:spcPts val="1780"/>
              </a:lnSpc>
              <a:spcBef>
                <a:spcPts val="105"/>
              </a:spcBef>
              <a:tabLst>
                <a:tab pos="1247140" algn="l"/>
                <a:tab pos="2729230" algn="l"/>
                <a:tab pos="3332479" algn="l"/>
              </a:tabLst>
            </a:pPr>
            <a:r>
              <a:rPr sz="4400" spc="44" baseline="2777" dirty="0">
                <a:solidFill>
                  <a:schemeClr val="bg1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meloventuresltd@gmail.com </a:t>
            </a:r>
            <a:r>
              <a:rPr sz="4400" spc="44" baseline="277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 marR="5080" indent="202565">
              <a:lnSpc>
                <a:spcPts val="1780"/>
              </a:lnSpc>
              <a:spcBef>
                <a:spcPts val="105"/>
              </a:spcBef>
              <a:tabLst>
                <a:tab pos="1247140" algn="l"/>
                <a:tab pos="2729230" algn="l"/>
                <a:tab pos="3332479" algn="l"/>
              </a:tabLst>
            </a:pPr>
            <a:endParaRPr sz="2800" spc="2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 indent="202565">
              <a:lnSpc>
                <a:spcPts val="1780"/>
              </a:lnSpc>
              <a:spcBef>
                <a:spcPts val="105"/>
              </a:spcBef>
              <a:tabLst>
                <a:tab pos="1247140" algn="l"/>
                <a:tab pos="2729230" algn="l"/>
                <a:tab pos="3332479" algn="l"/>
              </a:tabLst>
            </a:pPr>
            <a:endParaRPr lang="ha-Latn-NG" sz="2800" spc="3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 indent="202565">
              <a:lnSpc>
                <a:spcPts val="1780"/>
              </a:lnSpc>
              <a:spcBef>
                <a:spcPts val="105"/>
              </a:spcBef>
              <a:tabLst>
                <a:tab pos="1247140" algn="l"/>
                <a:tab pos="2729230" algn="l"/>
                <a:tab pos="3332479" algn="l"/>
              </a:tabLst>
            </a:pPr>
            <a:r>
              <a:rPr sz="2800" spc="30" dirty="0">
                <a:solidFill>
                  <a:schemeClr val="bg1"/>
                </a:solidFill>
                <a:latin typeface="Arial"/>
                <a:cs typeface="Arial"/>
              </a:rPr>
              <a:t>linkedin.com/in/melo-ventures-b82183295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6567" y="1764128"/>
            <a:ext cx="2613061" cy="2273181"/>
            <a:chOff x="0" y="0"/>
            <a:chExt cx="991873" cy="862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1873" cy="862860"/>
            </a:xfrm>
            <a:custGeom>
              <a:avLst/>
              <a:gdLst/>
              <a:ahLst/>
              <a:cxnLst/>
              <a:rect l="l" t="t" r="r" b="b"/>
              <a:pathLst>
                <a:path w="991873" h="862860">
                  <a:moveTo>
                    <a:pt x="0" y="0"/>
                  </a:moveTo>
                  <a:lnTo>
                    <a:pt x="991873" y="0"/>
                  </a:lnTo>
                  <a:lnTo>
                    <a:pt x="991873" y="862860"/>
                  </a:lnTo>
                  <a:lnTo>
                    <a:pt x="0" y="86286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91873" cy="900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086869" y="1764128"/>
            <a:ext cx="2613061" cy="2273181"/>
            <a:chOff x="0" y="0"/>
            <a:chExt cx="991873" cy="8628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1873" cy="862860"/>
            </a:xfrm>
            <a:custGeom>
              <a:avLst/>
              <a:gdLst/>
              <a:ahLst/>
              <a:cxnLst/>
              <a:rect l="l" t="t" r="r" b="b"/>
              <a:pathLst>
                <a:path w="991873" h="862860">
                  <a:moveTo>
                    <a:pt x="0" y="0"/>
                  </a:moveTo>
                  <a:lnTo>
                    <a:pt x="991873" y="0"/>
                  </a:lnTo>
                  <a:lnTo>
                    <a:pt x="991873" y="862860"/>
                  </a:lnTo>
                  <a:lnTo>
                    <a:pt x="0" y="86286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91873" cy="900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0932" y="4456409"/>
            <a:ext cx="2613061" cy="2346968"/>
            <a:chOff x="0" y="0"/>
            <a:chExt cx="991873" cy="8908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91873" cy="890869"/>
            </a:xfrm>
            <a:custGeom>
              <a:avLst/>
              <a:gdLst/>
              <a:ahLst/>
              <a:cxnLst/>
              <a:rect l="l" t="t" r="r" b="b"/>
              <a:pathLst>
                <a:path w="991873" h="890869">
                  <a:moveTo>
                    <a:pt x="0" y="0"/>
                  </a:moveTo>
                  <a:lnTo>
                    <a:pt x="991873" y="0"/>
                  </a:lnTo>
                  <a:lnTo>
                    <a:pt x="991873" y="890869"/>
                  </a:lnTo>
                  <a:lnTo>
                    <a:pt x="0" y="890869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91873" cy="928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87901" y="4429824"/>
            <a:ext cx="2613061" cy="2373553"/>
            <a:chOff x="0" y="0"/>
            <a:chExt cx="991873" cy="8908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1873" cy="890869"/>
            </a:xfrm>
            <a:custGeom>
              <a:avLst/>
              <a:gdLst/>
              <a:ahLst/>
              <a:cxnLst/>
              <a:rect l="l" t="t" r="r" b="b"/>
              <a:pathLst>
                <a:path w="991873" h="890869">
                  <a:moveTo>
                    <a:pt x="0" y="0"/>
                  </a:moveTo>
                  <a:lnTo>
                    <a:pt x="991873" y="0"/>
                  </a:lnTo>
                  <a:lnTo>
                    <a:pt x="991873" y="890869"/>
                  </a:lnTo>
                  <a:lnTo>
                    <a:pt x="0" y="890869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91873" cy="928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71380" y="1764128"/>
            <a:ext cx="2613061" cy="2273181"/>
            <a:chOff x="0" y="0"/>
            <a:chExt cx="991873" cy="8628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91873" cy="862860"/>
            </a:xfrm>
            <a:custGeom>
              <a:avLst/>
              <a:gdLst/>
              <a:ahLst/>
              <a:cxnLst/>
              <a:rect l="l" t="t" r="r" b="b"/>
              <a:pathLst>
                <a:path w="991873" h="862860">
                  <a:moveTo>
                    <a:pt x="0" y="0"/>
                  </a:moveTo>
                  <a:lnTo>
                    <a:pt x="991873" y="0"/>
                  </a:lnTo>
                  <a:lnTo>
                    <a:pt x="991873" y="862860"/>
                  </a:lnTo>
                  <a:lnTo>
                    <a:pt x="0" y="86286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91873" cy="900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871380" y="4373945"/>
            <a:ext cx="2664748" cy="2346968"/>
            <a:chOff x="0" y="0"/>
            <a:chExt cx="991873" cy="89086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91873" cy="890869"/>
            </a:xfrm>
            <a:custGeom>
              <a:avLst/>
              <a:gdLst/>
              <a:ahLst/>
              <a:cxnLst/>
              <a:rect l="l" t="t" r="r" b="b"/>
              <a:pathLst>
                <a:path w="991873" h="890869">
                  <a:moveTo>
                    <a:pt x="0" y="0"/>
                  </a:moveTo>
                  <a:lnTo>
                    <a:pt x="991873" y="0"/>
                  </a:lnTo>
                  <a:lnTo>
                    <a:pt x="991873" y="890869"/>
                  </a:lnTo>
                  <a:lnTo>
                    <a:pt x="0" y="890869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91873" cy="928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25" name="AutoShape 25"/>
          <p:cNvSpPr/>
          <p:nvPr/>
        </p:nvSpPr>
        <p:spPr>
          <a:xfrm flipV="1">
            <a:off x="6178875" y="5600700"/>
            <a:ext cx="220312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10779" y="379043"/>
            <a:ext cx="10026997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85"/>
              </a:lnSpc>
              <a:spcBef>
                <a:spcPct val="0"/>
              </a:spcBef>
            </a:pPr>
            <a:r>
              <a:rPr lang="en-US" sz="7321">
                <a:solidFill>
                  <a:srgbClr val="56AEFF"/>
                </a:solidFill>
                <a:latin typeface="Now Bold"/>
              </a:rPr>
              <a:t>MELOS CONSULTING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6355" y="2245975"/>
            <a:ext cx="1913484" cy="120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0"/>
              </a:lnSpc>
            </a:pPr>
            <a:r>
              <a:rPr lang="en-US" sz="2200" spc="-130" dirty="0">
                <a:solidFill>
                  <a:srgbClr val="FFFFFF"/>
                </a:solidFill>
                <a:latin typeface="DM Sans Bold"/>
              </a:rPr>
              <a:t>EXECUTIVE EDUCATIONAL </a:t>
            </a:r>
            <a:r>
              <a:rPr lang="ha-Latn-NG" sz="2200" spc="-130" dirty="0">
                <a:solidFill>
                  <a:srgbClr val="FFFFFF"/>
                </a:solidFill>
                <a:latin typeface="DM Sans Bold"/>
              </a:rPr>
              <a:t>COURSES</a:t>
            </a:r>
            <a:endParaRPr lang="en-US" sz="2200" spc="-13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553011" y="2337630"/>
            <a:ext cx="1861905" cy="1475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6"/>
              </a:lnSpc>
            </a:pPr>
            <a:r>
              <a:rPr lang="ha-Latn-NG" sz="2200" spc="-130" dirty="0">
                <a:solidFill>
                  <a:srgbClr val="FFFFFF"/>
                </a:solidFill>
                <a:latin typeface="DM Sans Bold"/>
              </a:rPr>
              <a:t>COMMERCIAL</a:t>
            </a:r>
            <a:r>
              <a:rPr lang="en-US" sz="2200" spc="-13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ha-Latn-NG" sz="2200" spc="-130" dirty="0">
                <a:solidFill>
                  <a:srgbClr val="FFFFFF"/>
                </a:solidFill>
                <a:latin typeface="DM Sans Bold"/>
              </a:rPr>
              <a:t>DEVELOPMENT</a:t>
            </a:r>
            <a:r>
              <a:rPr lang="en-US" sz="2200" spc="-13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ha-Latn-NG" sz="2200" spc="-130" dirty="0">
                <a:solidFill>
                  <a:srgbClr val="FFFFFF"/>
                </a:solidFill>
                <a:latin typeface="DM Sans Bold"/>
              </a:rPr>
              <a:t>COURSES</a:t>
            </a:r>
            <a:endParaRPr lang="en-US" sz="2200" spc="-130" dirty="0">
              <a:solidFill>
                <a:srgbClr val="FFFFFF"/>
              </a:solidFill>
              <a:latin typeface="DM Sans Bold"/>
            </a:endParaRPr>
          </a:p>
          <a:p>
            <a:pPr algn="ctr">
              <a:lnSpc>
                <a:spcPts val="2946"/>
              </a:lnSpc>
            </a:pPr>
            <a:endParaRPr lang="en-US" sz="2200" spc="-215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86073" y="4890281"/>
            <a:ext cx="2102777" cy="161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7"/>
              </a:lnSpc>
            </a:pPr>
            <a:r>
              <a:rPr lang="ha-Latn-NG" sz="2200" spc="-130" dirty="0">
                <a:solidFill>
                  <a:srgbClr val="FFFFFF"/>
                </a:solidFill>
                <a:latin typeface="DM Sans Bold"/>
              </a:rPr>
              <a:t>ESSENTIAL    SKILLS  </a:t>
            </a:r>
            <a:r>
              <a:rPr lang="en-US" sz="2200" spc="-13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ha-Latn-NG" sz="2200" spc="-130" dirty="0">
                <a:solidFill>
                  <a:srgbClr val="FFFFFF"/>
                </a:solidFill>
                <a:latin typeface="DM Sans Bold"/>
              </a:rPr>
              <a:t>COURSES</a:t>
            </a:r>
            <a:endParaRPr lang="en-US" sz="2200" spc="-130" dirty="0">
              <a:solidFill>
                <a:srgbClr val="FFFFFF"/>
              </a:solidFill>
              <a:latin typeface="DM Sans Bold"/>
            </a:endParaRPr>
          </a:p>
          <a:p>
            <a:pPr algn="ctr">
              <a:lnSpc>
                <a:spcPts val="3217"/>
              </a:lnSpc>
            </a:pPr>
            <a:endParaRPr lang="en-US" sz="2200" spc="-249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280705" y="4941782"/>
            <a:ext cx="2082513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DM Sans Bold"/>
              </a:rPr>
              <a:t>D</a:t>
            </a:r>
            <a:r>
              <a:rPr lang="ha-Latn-NG" sz="2200" dirty="0">
                <a:solidFill>
                  <a:srgbClr val="FFFFFF"/>
                </a:solidFill>
                <a:latin typeface="DM Sans Bold"/>
              </a:rPr>
              <a:t>IGITAL CAPABILITY</a:t>
            </a:r>
            <a:r>
              <a:rPr lang="en-US" sz="22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ha-Latn-NG" sz="2200" dirty="0">
                <a:solidFill>
                  <a:srgbClr val="FFFFFF"/>
                </a:solidFill>
                <a:latin typeface="DM Sans Bold"/>
              </a:rPr>
              <a:t>COURSES</a:t>
            </a:r>
            <a:r>
              <a:rPr lang="en-US" sz="2200" dirty="0">
                <a:solidFill>
                  <a:srgbClr val="FFFFFF"/>
                </a:solidFill>
                <a:latin typeface="DM Sans Bold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35877" y="2302624"/>
            <a:ext cx="1889120" cy="142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ha-Latn-NG" sz="2200" spc="-130" dirty="0">
                <a:solidFill>
                  <a:srgbClr val="FFFFFF"/>
                </a:solidFill>
                <a:latin typeface="DM Sans Bold"/>
              </a:rPr>
              <a:t>T</a:t>
            </a:r>
            <a:r>
              <a:rPr lang="en-US" sz="2200" spc="-130" dirty="0">
                <a:solidFill>
                  <a:srgbClr val="FFFFFF"/>
                </a:solidFill>
                <a:latin typeface="DM Sans Bold"/>
              </a:rPr>
              <a:t>E</a:t>
            </a:r>
            <a:r>
              <a:rPr lang="ha-Latn-NG" sz="2200" spc="-130" dirty="0">
                <a:solidFill>
                  <a:srgbClr val="FFFFFF"/>
                </a:solidFill>
                <a:latin typeface="DM Sans Bold"/>
              </a:rPr>
              <a:t>CHNICAL</a:t>
            </a:r>
            <a:r>
              <a:rPr lang="en-US" sz="2200" spc="-13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ha-Latn-NG" sz="2200" spc="-130" dirty="0">
                <a:solidFill>
                  <a:srgbClr val="FFFFFF"/>
                </a:solidFill>
                <a:latin typeface="DM Sans Bold"/>
              </a:rPr>
              <a:t>CAPABILITY</a:t>
            </a:r>
            <a:r>
              <a:rPr lang="en-US" sz="2200" spc="-13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ha-Latn-NG" sz="2200" spc="-130" dirty="0">
                <a:solidFill>
                  <a:srgbClr val="FFFFFF"/>
                </a:solidFill>
                <a:latin typeface="DM Sans Bold"/>
              </a:rPr>
              <a:t>COURSES</a:t>
            </a:r>
            <a:endParaRPr lang="en-US" sz="2200" spc="-130" dirty="0">
              <a:solidFill>
                <a:srgbClr val="FFFFFF"/>
              </a:solidFill>
              <a:latin typeface="DM Sans Bold"/>
            </a:endParaRPr>
          </a:p>
          <a:p>
            <a:pPr algn="ctr">
              <a:lnSpc>
                <a:spcPts val="2808"/>
              </a:lnSpc>
            </a:pPr>
            <a:endParaRPr lang="en-US" sz="2200" spc="-16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852147" y="5678330"/>
            <a:ext cx="2780089" cy="98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ha-Latn-NG" sz="1887" dirty="0">
                <a:solidFill>
                  <a:srgbClr val="FFFFFF"/>
                </a:solidFill>
                <a:latin typeface="DM Sans"/>
              </a:rPr>
              <a:t>Bespoke Services,</a:t>
            </a:r>
            <a:r>
              <a:rPr lang="en-US" sz="1887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1887" dirty="0" err="1">
                <a:solidFill>
                  <a:srgbClr val="FFFFFF"/>
                </a:solidFill>
                <a:latin typeface="DM Sans"/>
              </a:rPr>
              <a:t>Recuitment</a:t>
            </a:r>
            <a:r>
              <a:rPr lang="en-US" sz="1887" dirty="0">
                <a:solidFill>
                  <a:srgbClr val="FFFFFF"/>
                </a:solidFill>
                <a:latin typeface="DM Sans"/>
              </a:rPr>
              <a:t> </a:t>
            </a:r>
            <a:r>
              <a:rPr lang="ha-Latn-NG" sz="1887" dirty="0">
                <a:solidFill>
                  <a:srgbClr val="FFFFFF"/>
                </a:solidFill>
                <a:latin typeface="DM Sans"/>
              </a:rPr>
              <a:t>&amp; Outsourcing</a:t>
            </a:r>
            <a:endParaRPr lang="en-US" sz="1887" dirty="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168522" y="4725208"/>
            <a:ext cx="214733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DM Sans Bold"/>
              </a:rPr>
              <a:t>M</a:t>
            </a:r>
            <a:r>
              <a:rPr lang="ha-Latn-NG" sz="2200" dirty="0">
                <a:solidFill>
                  <a:srgbClr val="FFFFFF"/>
                </a:solidFill>
                <a:latin typeface="DM Sans Bold"/>
              </a:rPr>
              <a:t>ELOS</a:t>
            </a:r>
            <a:r>
              <a:rPr lang="en-US" sz="22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ha-Latn-NG" sz="22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DM Sans Bold"/>
              </a:rPr>
              <a:t>V</a:t>
            </a:r>
            <a:r>
              <a:rPr lang="ha-Latn-NG" sz="2200" dirty="0">
                <a:solidFill>
                  <a:srgbClr val="FFFFFF"/>
                </a:solidFill>
                <a:latin typeface="DM Sans Bold"/>
              </a:rPr>
              <a:t>ENTURES</a:t>
            </a:r>
            <a:r>
              <a:rPr lang="en-US" sz="2200" dirty="0">
                <a:solidFill>
                  <a:srgbClr val="FFFFFF"/>
                </a:solidFill>
                <a:latin typeface="DM Sans Bold"/>
              </a:rPr>
              <a:t>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780356" y="1848807"/>
            <a:ext cx="9355244" cy="7296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8"/>
              </a:lnSpc>
              <a:spcBef>
                <a:spcPct val="0"/>
              </a:spcBef>
            </a:pPr>
            <a:r>
              <a:rPr lang="en-US" sz="2800" dirty="0">
                <a:solidFill>
                  <a:srgbClr val="FFFBFB"/>
                </a:solidFill>
                <a:latin typeface="DM Sans"/>
              </a:rPr>
              <a:t>At Melos Consulting</a:t>
            </a:r>
            <a:r>
              <a:rPr lang="ha-Latn-NG" sz="2800" dirty="0">
                <a:solidFill>
                  <a:srgbClr val="FFFBFB"/>
                </a:solidFill>
                <a:latin typeface="DM Sans"/>
              </a:rPr>
              <a:t>,</a:t>
            </a:r>
            <a:r>
              <a:rPr lang="en-US" sz="2800" dirty="0">
                <a:solidFill>
                  <a:srgbClr val="FFFBFB"/>
                </a:solidFill>
                <a:latin typeface="DM Sans"/>
              </a:rPr>
              <a:t> we are dedicated to inspiring quality in all aspects of learning, </a:t>
            </a:r>
            <a:r>
              <a:rPr lang="ha-Latn-NG" sz="2800" dirty="0">
                <a:solidFill>
                  <a:srgbClr val="FFFBFB"/>
                </a:solidFill>
                <a:latin typeface="DM Sans"/>
              </a:rPr>
              <a:t>service delivery</a:t>
            </a:r>
            <a:r>
              <a:rPr lang="en-US" sz="2800" dirty="0">
                <a:solidFill>
                  <a:srgbClr val="FFFBFB"/>
                </a:solidFill>
                <a:latin typeface="DM Sans"/>
              </a:rPr>
              <a:t>, and de</a:t>
            </a:r>
            <a:r>
              <a:rPr lang="ha-Latn-NG" sz="2800" dirty="0">
                <a:solidFill>
                  <a:srgbClr val="FFFBFB"/>
                </a:solidFill>
                <a:latin typeface="DM Sans"/>
              </a:rPr>
              <a:t>signing bespoke offerings</a:t>
            </a:r>
            <a:r>
              <a:rPr lang="en-US" sz="2800" dirty="0">
                <a:solidFill>
                  <a:srgbClr val="FFFBFB"/>
                </a:solidFill>
                <a:latin typeface="DM Sans"/>
              </a:rPr>
              <a:t> that </a:t>
            </a:r>
            <a:r>
              <a:rPr lang="ha-Latn-NG" sz="2800" dirty="0">
                <a:solidFill>
                  <a:srgbClr val="FFFBFB"/>
                </a:solidFill>
                <a:latin typeface="DM Sans"/>
              </a:rPr>
              <a:t>meet the needs of our clients  who cut across different sectors such FMCG, banking, construction amongst others.</a:t>
            </a:r>
          </a:p>
          <a:p>
            <a:pPr algn="ctr">
              <a:lnSpc>
                <a:spcPts val="4358"/>
              </a:lnSpc>
              <a:spcBef>
                <a:spcPct val="0"/>
              </a:spcBef>
            </a:pPr>
            <a:endParaRPr lang="ha-Latn-NG" sz="2800" dirty="0">
              <a:solidFill>
                <a:srgbClr val="FFFBFB"/>
              </a:solidFill>
              <a:latin typeface="DM Sans"/>
            </a:endParaRPr>
          </a:p>
          <a:p>
            <a:pPr algn="ctr">
              <a:lnSpc>
                <a:spcPts val="4358"/>
              </a:lnSpc>
              <a:spcBef>
                <a:spcPct val="0"/>
              </a:spcBef>
            </a:pPr>
            <a:r>
              <a:rPr lang="en-US" sz="2800" dirty="0">
                <a:solidFill>
                  <a:srgbClr val="FFFBFB"/>
                </a:solidFill>
                <a:latin typeface="DM Sans"/>
              </a:rPr>
              <a:t>We take pride in providing a </a:t>
            </a:r>
            <a:r>
              <a:rPr lang="ha-Latn-NG" sz="2800" dirty="0">
                <a:solidFill>
                  <a:srgbClr val="FFFBFB"/>
                </a:solidFill>
                <a:latin typeface="DM Sans"/>
              </a:rPr>
              <a:t>transformational</a:t>
            </a:r>
            <a:r>
              <a:rPr lang="en-US" sz="2800" dirty="0">
                <a:solidFill>
                  <a:srgbClr val="FFFBFB"/>
                </a:solidFill>
                <a:latin typeface="DM Sans"/>
              </a:rPr>
              <a:t> </a:t>
            </a:r>
            <a:r>
              <a:rPr lang="ha-Latn-NG" sz="2800" dirty="0">
                <a:solidFill>
                  <a:srgbClr val="FFFBFB"/>
                </a:solidFill>
                <a:latin typeface="DM Sans"/>
              </a:rPr>
              <a:t>learning experience </a:t>
            </a:r>
            <a:r>
              <a:rPr lang="en-US" sz="2800" dirty="0">
                <a:solidFill>
                  <a:srgbClr val="FFFBFB"/>
                </a:solidFill>
                <a:latin typeface="DM Sans"/>
              </a:rPr>
              <a:t>focused on producing top-class </a:t>
            </a:r>
            <a:r>
              <a:rPr lang="ha-Latn-NG" sz="2800" dirty="0">
                <a:solidFill>
                  <a:srgbClr val="FFFBFB"/>
                </a:solidFill>
                <a:latin typeface="DM Sans"/>
              </a:rPr>
              <a:t>talents</a:t>
            </a:r>
            <a:r>
              <a:rPr lang="en-US" sz="2800" dirty="0">
                <a:solidFill>
                  <a:srgbClr val="FFFBFB"/>
                </a:solidFill>
                <a:latin typeface="DM Sans"/>
              </a:rPr>
              <a:t> </a:t>
            </a:r>
            <a:r>
              <a:rPr lang="ha-Latn-NG" sz="2800" dirty="0">
                <a:solidFill>
                  <a:srgbClr val="FFFBFB"/>
                </a:solidFill>
                <a:latin typeface="DM Sans"/>
              </a:rPr>
              <a:t>who are in different cadres in their career journey from entry level to executive leadership levels</a:t>
            </a:r>
          </a:p>
          <a:p>
            <a:pPr algn="ctr">
              <a:lnSpc>
                <a:spcPts val="4358"/>
              </a:lnSpc>
              <a:spcBef>
                <a:spcPct val="0"/>
              </a:spcBef>
            </a:pPr>
            <a:endParaRPr lang="en-US" sz="2800" dirty="0">
              <a:solidFill>
                <a:srgbClr val="FFFBFB"/>
              </a:solidFill>
              <a:latin typeface="DM Sans"/>
            </a:endParaRPr>
          </a:p>
          <a:p>
            <a:pPr algn="ctr">
              <a:lnSpc>
                <a:spcPts val="4358"/>
              </a:lnSpc>
              <a:spcBef>
                <a:spcPct val="0"/>
              </a:spcBef>
            </a:pPr>
            <a:r>
              <a:rPr lang="ha-Latn-NG" sz="2800" dirty="0">
                <a:solidFill>
                  <a:srgbClr val="FFFBFB"/>
                </a:solidFill>
                <a:latin typeface="DM Sans"/>
              </a:rPr>
              <a:t>We have on our team, </a:t>
            </a:r>
            <a:r>
              <a:rPr lang="en-US" sz="2800" dirty="0">
                <a:solidFill>
                  <a:srgbClr val="FFFBFB"/>
                </a:solidFill>
                <a:latin typeface="DM Sans"/>
              </a:rPr>
              <a:t>industry and subject matter experts</a:t>
            </a:r>
            <a:r>
              <a:rPr lang="ha-Latn-NG" sz="2800" dirty="0">
                <a:solidFill>
                  <a:srgbClr val="FFFBFB"/>
                </a:solidFill>
                <a:latin typeface="DM Sans"/>
              </a:rPr>
              <a:t> who deliver on our promise to our clients</a:t>
            </a:r>
            <a:endParaRPr lang="en-US" sz="2800" dirty="0">
              <a:solidFill>
                <a:srgbClr val="FFFBFB"/>
              </a:solidFill>
              <a:latin typeface="DM San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3690925" y="7917802"/>
            <a:ext cx="1547702" cy="1678967"/>
          </a:xfrm>
          <a:custGeom>
            <a:avLst/>
            <a:gdLst/>
            <a:ahLst/>
            <a:cxnLst/>
            <a:rect l="l" t="t" r="r" b="b"/>
            <a:pathLst>
              <a:path w="1547702" h="1678967">
                <a:moveTo>
                  <a:pt x="0" y="0"/>
                </a:moveTo>
                <a:lnTo>
                  <a:pt x="1547702" y="0"/>
                </a:lnTo>
                <a:lnTo>
                  <a:pt x="1547702" y="1678967"/>
                </a:lnTo>
                <a:lnTo>
                  <a:pt x="0" y="1678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3234166" y="5955579"/>
            <a:ext cx="2318467" cy="355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</a:pPr>
            <a:endParaRPr lang="en-US" sz="2087" dirty="0">
              <a:solidFill>
                <a:srgbClr val="FFFFFF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11387" y="3403097"/>
            <a:ext cx="1104194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9288262" y="3838895"/>
            <a:ext cx="837406" cy="1212035"/>
          </a:xfrm>
          <a:custGeom>
            <a:avLst/>
            <a:gdLst/>
            <a:ahLst/>
            <a:cxnLst/>
            <a:rect l="l" t="t" r="r" b="b"/>
            <a:pathLst>
              <a:path w="837406" h="1212035">
                <a:moveTo>
                  <a:pt x="0" y="0"/>
                </a:moveTo>
                <a:lnTo>
                  <a:pt x="837406" y="0"/>
                </a:lnTo>
                <a:lnTo>
                  <a:pt x="837406" y="1212036"/>
                </a:lnTo>
                <a:lnTo>
                  <a:pt x="0" y="1212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98148" y="3849337"/>
            <a:ext cx="1197170" cy="1210374"/>
          </a:xfrm>
          <a:custGeom>
            <a:avLst/>
            <a:gdLst/>
            <a:ahLst/>
            <a:cxnLst/>
            <a:rect l="l" t="t" r="r" b="b"/>
            <a:pathLst>
              <a:path w="1197170" h="1210374">
                <a:moveTo>
                  <a:pt x="0" y="0"/>
                </a:moveTo>
                <a:lnTo>
                  <a:pt x="1197170" y="0"/>
                </a:lnTo>
                <a:lnTo>
                  <a:pt x="1197170" y="1210374"/>
                </a:lnTo>
                <a:lnTo>
                  <a:pt x="0" y="121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6150721">
            <a:off x="6080933" y="4579544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7172"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807534" y="0"/>
            <a:ext cx="6254290" cy="10287000"/>
            <a:chOff x="0" y="0"/>
            <a:chExt cx="3860673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60673" cy="6350000"/>
            </a:xfrm>
            <a:custGeom>
              <a:avLst/>
              <a:gdLst/>
              <a:ahLst/>
              <a:cxnLst/>
              <a:rect l="l" t="t" r="r" b="b"/>
              <a:pathLst>
                <a:path w="3860673" h="6350000">
                  <a:moveTo>
                    <a:pt x="3860673" y="0"/>
                  </a:moveTo>
                  <a:lnTo>
                    <a:pt x="2341753" y="6350000"/>
                  </a:lnTo>
                  <a:lnTo>
                    <a:pt x="0" y="6350000"/>
                  </a:lnTo>
                  <a:lnTo>
                    <a:pt x="1518920" y="0"/>
                  </a:lnTo>
                  <a:lnTo>
                    <a:pt x="3860673" y="0"/>
                  </a:lnTo>
                  <a:close/>
                </a:path>
              </a:pathLst>
            </a:custGeom>
            <a:blipFill>
              <a:blip r:embed="rId9"/>
              <a:stretch>
                <a:fillRect l="-73436" r="-73436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4615544">
            <a:off x="10510810" y="5041623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7172"/>
            </a:stretch>
          </a:blipFill>
        </p:spPr>
      </p:sp>
      <p:grpSp>
        <p:nvGrpSpPr>
          <p:cNvPr id="14" name="Group 14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190820" y="1028700"/>
            <a:ext cx="7311373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5"/>
              </a:lnSpc>
              <a:spcBef>
                <a:spcPct val="0"/>
              </a:spcBef>
            </a:pPr>
            <a:r>
              <a:rPr lang="en-US" sz="6321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83309" y="5635441"/>
            <a:ext cx="4824506" cy="90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en-US" sz="2615" dirty="0">
                <a:solidFill>
                  <a:srgbClr val="FFFFFF"/>
                </a:solidFill>
                <a:latin typeface="DM Sans Bold"/>
              </a:rPr>
              <a:t>EXECUTIVE EDUCATIONAL </a:t>
            </a:r>
            <a:r>
              <a:rPr lang="ha-Latn-NG" sz="2615" dirty="0">
                <a:solidFill>
                  <a:srgbClr val="FFFFFF"/>
                </a:solidFill>
                <a:latin typeface="DM Sans Bold"/>
              </a:rPr>
              <a:t>COURSES</a:t>
            </a:r>
            <a:endParaRPr lang="en-US" sz="2615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693540" y="5635441"/>
            <a:ext cx="4026849" cy="44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en-US" sz="2615">
                <a:solidFill>
                  <a:srgbClr val="FFFFFF"/>
                </a:solidFill>
                <a:latin typeface="DM Sans Bold"/>
              </a:rPr>
              <a:t>2024/25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16863"/>
              </p:ext>
            </p:extLst>
          </p:nvPr>
        </p:nvGraphicFramePr>
        <p:xfrm>
          <a:off x="2280735" y="248112"/>
          <a:ext cx="14372094" cy="9345509"/>
        </p:xfrm>
        <a:graphic>
          <a:graphicData uri="http://schemas.openxmlformats.org/drawingml/2006/table">
            <a:tbl>
              <a:tblPr/>
              <a:tblGrid>
                <a:gridCol w="5076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5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en-US" sz="4887" dirty="0">
                          <a:solidFill>
                            <a:srgbClr val="FFFFFF"/>
                          </a:solidFill>
                          <a:latin typeface="DM Sans Bold"/>
                        </a:rPr>
                        <a:t>COURSES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en-US" sz="4887" dirty="0">
                          <a:solidFill>
                            <a:srgbClr val="FFFFFF"/>
                          </a:solidFill>
                          <a:latin typeface="DM Sans Bold"/>
                        </a:rPr>
                        <a:t>DURATION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8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a-Latn-NG" sz="4887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 Bold"/>
                          <a:ea typeface="+mn-ea"/>
                          <a:cs typeface="+mn-cs"/>
                        </a:rPr>
                        <a:t>MODE OF DELIVERY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076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Leadership Mastery: A Comprehensive Course</a:t>
                      </a:r>
                      <a:endParaRPr lang="en-US" sz="11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5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700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Essentials of Leading Others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633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"Leadership and Time Management: Maximizing Productivity</a:t>
                      </a:r>
                      <a:endParaRPr lang="en-US" sz="11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493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Inclusive Leadership: Fostering Diversity and Belonging</a:t>
                      </a:r>
                      <a:endParaRPr lang="en-US" sz="11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1 day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700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The Art &amp; Science of Dialogue</a:t>
                      </a:r>
                    </a:p>
                    <a:p>
                      <a:pPr algn="ctr">
                        <a:lnSpc>
                          <a:spcPts val="2642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9633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Adaptive Leadership in a Changing World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9633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Leading with </a:t>
                      </a:r>
                      <a:r>
                        <a:rPr lang="ha-Latn-NG" sz="1887" dirty="0">
                          <a:solidFill>
                            <a:srgbClr val="FFFFFF"/>
                          </a:solidFill>
                          <a:latin typeface="DM Sans"/>
                        </a:rPr>
                        <a:t>E</a:t>
                      </a: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motional intelligence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 rot="-5400000">
            <a:off x="14707510" y="6637151"/>
            <a:ext cx="5841696" cy="13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6" name="TextBox 6"/>
          <p:cNvSpPr txBox="1"/>
          <p:nvPr/>
        </p:nvSpPr>
        <p:spPr>
          <a:xfrm rot="5400000">
            <a:off x="-2261207" y="2519345"/>
            <a:ext cx="5841696" cy="13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11387" y="3403097"/>
            <a:ext cx="1104194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9288262" y="3838895"/>
            <a:ext cx="837406" cy="1212035"/>
          </a:xfrm>
          <a:custGeom>
            <a:avLst/>
            <a:gdLst/>
            <a:ahLst/>
            <a:cxnLst/>
            <a:rect l="l" t="t" r="r" b="b"/>
            <a:pathLst>
              <a:path w="837406" h="1212035">
                <a:moveTo>
                  <a:pt x="0" y="0"/>
                </a:moveTo>
                <a:lnTo>
                  <a:pt x="837406" y="0"/>
                </a:lnTo>
                <a:lnTo>
                  <a:pt x="837406" y="1212036"/>
                </a:lnTo>
                <a:lnTo>
                  <a:pt x="0" y="1212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98148" y="3849337"/>
            <a:ext cx="1197170" cy="1210374"/>
          </a:xfrm>
          <a:custGeom>
            <a:avLst/>
            <a:gdLst/>
            <a:ahLst/>
            <a:cxnLst/>
            <a:rect l="l" t="t" r="r" b="b"/>
            <a:pathLst>
              <a:path w="1197170" h="1210374">
                <a:moveTo>
                  <a:pt x="0" y="0"/>
                </a:moveTo>
                <a:lnTo>
                  <a:pt x="1197170" y="0"/>
                </a:lnTo>
                <a:lnTo>
                  <a:pt x="1197170" y="1210374"/>
                </a:lnTo>
                <a:lnTo>
                  <a:pt x="0" y="121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6150721">
            <a:off x="6080933" y="4579544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7172"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807534" y="0"/>
            <a:ext cx="6254290" cy="10287000"/>
            <a:chOff x="0" y="0"/>
            <a:chExt cx="3860673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60673" cy="6350000"/>
            </a:xfrm>
            <a:custGeom>
              <a:avLst/>
              <a:gdLst/>
              <a:ahLst/>
              <a:cxnLst/>
              <a:rect l="l" t="t" r="r" b="b"/>
              <a:pathLst>
                <a:path w="3860673" h="6350000">
                  <a:moveTo>
                    <a:pt x="3860673" y="0"/>
                  </a:moveTo>
                  <a:lnTo>
                    <a:pt x="2341753" y="6350000"/>
                  </a:lnTo>
                  <a:lnTo>
                    <a:pt x="0" y="6350000"/>
                  </a:lnTo>
                  <a:lnTo>
                    <a:pt x="1518920" y="0"/>
                  </a:lnTo>
                  <a:lnTo>
                    <a:pt x="3860673" y="0"/>
                  </a:lnTo>
                  <a:close/>
                </a:path>
              </a:pathLst>
            </a:custGeom>
            <a:blipFill>
              <a:blip r:embed="rId9"/>
              <a:stretch>
                <a:fillRect l="-73436" r="-73436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4615544">
            <a:off x="10510810" y="5041623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7172"/>
            </a:stretch>
          </a:blipFill>
        </p:spPr>
      </p:sp>
      <p:grpSp>
        <p:nvGrpSpPr>
          <p:cNvPr id="14" name="Group 14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190820" y="1028700"/>
            <a:ext cx="7311373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5"/>
              </a:lnSpc>
              <a:spcBef>
                <a:spcPct val="0"/>
              </a:spcBef>
            </a:pPr>
            <a:r>
              <a:rPr lang="en-US" sz="6321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83309" y="5635441"/>
            <a:ext cx="4824506" cy="90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ha-Latn-NG" sz="2615" dirty="0">
                <a:solidFill>
                  <a:srgbClr val="FFFFFF"/>
                </a:solidFill>
                <a:latin typeface="DM Sans Bold"/>
              </a:rPr>
              <a:t>COMMERCIAL</a:t>
            </a:r>
            <a:r>
              <a:rPr lang="en-US" sz="2615" dirty="0">
                <a:solidFill>
                  <a:srgbClr val="FFFFFF"/>
                </a:solidFill>
                <a:latin typeface="DM Sans Bold"/>
              </a:rPr>
              <a:t> DEVELOPMENT </a:t>
            </a:r>
            <a:r>
              <a:rPr lang="ha-Latn-NG" sz="2615" dirty="0">
                <a:solidFill>
                  <a:srgbClr val="FFFFFF"/>
                </a:solidFill>
                <a:latin typeface="DM Sans Bold"/>
              </a:rPr>
              <a:t>COURSES</a:t>
            </a:r>
            <a:endParaRPr lang="en-US" sz="2615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693540" y="5635441"/>
            <a:ext cx="4026849" cy="44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en-US" sz="2615">
                <a:solidFill>
                  <a:srgbClr val="FFFFFF"/>
                </a:solidFill>
                <a:latin typeface="DM Sans Bold"/>
              </a:rPr>
              <a:t>2024/25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87891"/>
              </p:ext>
            </p:extLst>
          </p:nvPr>
        </p:nvGraphicFramePr>
        <p:xfrm>
          <a:off x="2596622" y="228653"/>
          <a:ext cx="14167378" cy="9949692"/>
        </p:xfrm>
        <a:graphic>
          <a:graphicData uri="http://schemas.openxmlformats.org/drawingml/2006/table">
            <a:tbl>
              <a:tblPr/>
              <a:tblGrid>
                <a:gridCol w="497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5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607"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en-US" sz="4887">
                          <a:solidFill>
                            <a:srgbClr val="FFFFFF"/>
                          </a:solidFill>
                          <a:latin typeface="DM Sans Bold"/>
                        </a:rPr>
                        <a:t>COURSES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en-US" sz="4887" dirty="0">
                          <a:solidFill>
                            <a:srgbClr val="FFFFFF"/>
                          </a:solidFill>
                          <a:latin typeface="DM Sans Bold"/>
                        </a:rPr>
                        <a:t>DURATION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8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a-Latn-NG" sz="4887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 Bold"/>
                          <a:ea typeface="+mn-ea"/>
                          <a:cs typeface="+mn-cs"/>
                        </a:rPr>
                        <a:t>MODE OF DELIVERY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797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Customer Relationship Management for Business Development</a:t>
                      </a:r>
                      <a:endParaRPr lang="en-US" sz="11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938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>
                          <a:solidFill>
                            <a:srgbClr val="FFFFFF"/>
                          </a:solidFill>
                          <a:latin typeface="DM Sans"/>
                        </a:rPr>
                        <a:t>Budgeting:: A Tool for Strategic Growth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938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Effective Negotiation Skills for Business Success</a:t>
                      </a:r>
                      <a:endParaRPr lang="en-US" sz="11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914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Sales Mastery: Techniques for Business Growth</a:t>
                      </a:r>
                      <a:endParaRPr lang="en-US" sz="11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4962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Digital Marketing Strategies for Business Development</a:t>
                      </a:r>
                      <a:endParaRPr lang="en-US" sz="11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4914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Sustainable Business Practices: Balancing Profit and Purpose</a:t>
                      </a:r>
                      <a:endParaRPr lang="en-US" sz="11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4914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Intrapreneurship: Driving Innovation within Your Organization</a:t>
                      </a:r>
                      <a:endParaRPr lang="en-US" sz="11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507720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 rot="-5400000">
            <a:off x="14707510" y="6637151"/>
            <a:ext cx="5841696" cy="13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6" name="TextBox 6"/>
          <p:cNvSpPr txBox="1"/>
          <p:nvPr/>
        </p:nvSpPr>
        <p:spPr>
          <a:xfrm rot="5400000">
            <a:off x="-2261207" y="2489859"/>
            <a:ext cx="5841696" cy="13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 dirty="0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11387" y="3403097"/>
            <a:ext cx="1104194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9288262" y="3838895"/>
            <a:ext cx="837406" cy="1212035"/>
          </a:xfrm>
          <a:custGeom>
            <a:avLst/>
            <a:gdLst/>
            <a:ahLst/>
            <a:cxnLst/>
            <a:rect l="l" t="t" r="r" b="b"/>
            <a:pathLst>
              <a:path w="837406" h="1212035">
                <a:moveTo>
                  <a:pt x="0" y="0"/>
                </a:moveTo>
                <a:lnTo>
                  <a:pt x="837406" y="0"/>
                </a:lnTo>
                <a:lnTo>
                  <a:pt x="837406" y="1212036"/>
                </a:lnTo>
                <a:lnTo>
                  <a:pt x="0" y="1212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98148" y="3849337"/>
            <a:ext cx="1197170" cy="1210374"/>
          </a:xfrm>
          <a:custGeom>
            <a:avLst/>
            <a:gdLst/>
            <a:ahLst/>
            <a:cxnLst/>
            <a:rect l="l" t="t" r="r" b="b"/>
            <a:pathLst>
              <a:path w="1197170" h="1210374">
                <a:moveTo>
                  <a:pt x="0" y="0"/>
                </a:moveTo>
                <a:lnTo>
                  <a:pt x="1197170" y="0"/>
                </a:lnTo>
                <a:lnTo>
                  <a:pt x="1197170" y="1210374"/>
                </a:lnTo>
                <a:lnTo>
                  <a:pt x="0" y="121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6150721">
            <a:off x="6080933" y="4579544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7172"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807534" y="0"/>
            <a:ext cx="6254290" cy="10287000"/>
            <a:chOff x="0" y="0"/>
            <a:chExt cx="3860673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60673" cy="6350000"/>
            </a:xfrm>
            <a:custGeom>
              <a:avLst/>
              <a:gdLst/>
              <a:ahLst/>
              <a:cxnLst/>
              <a:rect l="l" t="t" r="r" b="b"/>
              <a:pathLst>
                <a:path w="3860673" h="6350000">
                  <a:moveTo>
                    <a:pt x="3860673" y="0"/>
                  </a:moveTo>
                  <a:lnTo>
                    <a:pt x="2341753" y="6350000"/>
                  </a:lnTo>
                  <a:lnTo>
                    <a:pt x="0" y="6350000"/>
                  </a:lnTo>
                  <a:lnTo>
                    <a:pt x="1518920" y="0"/>
                  </a:lnTo>
                  <a:lnTo>
                    <a:pt x="3860673" y="0"/>
                  </a:lnTo>
                  <a:close/>
                </a:path>
              </a:pathLst>
            </a:custGeom>
            <a:blipFill>
              <a:blip r:embed="rId9"/>
              <a:stretch>
                <a:fillRect l="-73436" r="-73436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4615544">
            <a:off x="10510810" y="5041623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7172"/>
            </a:stretch>
          </a:blipFill>
        </p:spPr>
      </p:sp>
      <p:grpSp>
        <p:nvGrpSpPr>
          <p:cNvPr id="14" name="Group 14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190820" y="1028700"/>
            <a:ext cx="7311373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5"/>
              </a:lnSpc>
              <a:spcBef>
                <a:spcPct val="0"/>
              </a:spcBef>
            </a:pPr>
            <a:r>
              <a:rPr lang="en-US" sz="6321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83309" y="5635441"/>
            <a:ext cx="4824506" cy="90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en-US" sz="2615" dirty="0">
                <a:solidFill>
                  <a:srgbClr val="FFFFFF"/>
                </a:solidFill>
                <a:latin typeface="DM Sans Bold"/>
              </a:rPr>
              <a:t>TECHNICAL </a:t>
            </a:r>
            <a:r>
              <a:rPr lang="ha-Latn-NG" sz="2615" dirty="0">
                <a:solidFill>
                  <a:srgbClr val="FFFFFF"/>
                </a:solidFill>
                <a:latin typeface="DM Sans Bold"/>
              </a:rPr>
              <a:t>CAPABILITY</a:t>
            </a:r>
            <a:r>
              <a:rPr lang="en-US" sz="2615" dirty="0">
                <a:solidFill>
                  <a:srgbClr val="FFFFFF"/>
                </a:solidFill>
                <a:latin typeface="DM Sans Bold"/>
              </a:rPr>
              <a:t> COUR</a:t>
            </a:r>
            <a:r>
              <a:rPr lang="ha-Latn-NG" sz="2615" dirty="0">
                <a:solidFill>
                  <a:srgbClr val="FFFFFF"/>
                </a:solidFill>
                <a:latin typeface="DM Sans Bold"/>
              </a:rPr>
              <a:t>S</a:t>
            </a:r>
            <a:r>
              <a:rPr lang="en-US" sz="2615" dirty="0">
                <a:solidFill>
                  <a:srgbClr val="FFFFFF"/>
                </a:solidFill>
                <a:latin typeface="DM Sans Bold"/>
              </a:rPr>
              <a:t>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93540" y="5635441"/>
            <a:ext cx="4026849" cy="44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en-US" sz="2615">
                <a:solidFill>
                  <a:srgbClr val="FFFFFF"/>
                </a:solidFill>
                <a:latin typeface="DM Sans Bold"/>
              </a:rPr>
              <a:t>2024/25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839947"/>
              </p:ext>
            </p:extLst>
          </p:nvPr>
        </p:nvGraphicFramePr>
        <p:xfrm>
          <a:off x="2596623" y="225293"/>
          <a:ext cx="13808881" cy="9456685"/>
        </p:xfrm>
        <a:graphic>
          <a:graphicData uri="http://schemas.openxmlformats.org/drawingml/2006/table">
            <a:tbl>
              <a:tblPr/>
              <a:tblGrid>
                <a:gridCol w="482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7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9338"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en-US" sz="4887">
                          <a:solidFill>
                            <a:srgbClr val="FFFFFF"/>
                          </a:solidFill>
                          <a:latin typeface="DM Sans Bold"/>
                        </a:rPr>
                        <a:t>COURSES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842"/>
                        </a:lnSpc>
                        <a:defRPr/>
                      </a:pPr>
                      <a:r>
                        <a:rPr lang="en-US" sz="4887">
                          <a:solidFill>
                            <a:srgbClr val="FFFFFF"/>
                          </a:solidFill>
                          <a:latin typeface="DM Sans Bold"/>
                        </a:rPr>
                        <a:t>DURATION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8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a-Latn-NG" sz="4887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 Bold"/>
                          <a:ea typeface="+mn-ea"/>
                          <a:cs typeface="+mn-cs"/>
                        </a:rPr>
                        <a:t>MODE OF DELIVERY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066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>
                          <a:solidFill>
                            <a:srgbClr val="FFFFFF"/>
                          </a:solidFill>
                          <a:latin typeface="DM Sans"/>
                        </a:rPr>
                        <a:t>Cost Management - Effective Estimating and Cost Control in Technical Projects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018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Occupational Health, Safety and Environmental Management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066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>
                          <a:solidFill>
                            <a:srgbClr val="FFFFFF"/>
                          </a:solidFill>
                          <a:latin typeface="DM Sans"/>
                        </a:rPr>
                        <a:t>Payroll Administration: Implementing Standard Practice for Salaries, Bonuses &amp; Taxes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2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018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Industrial </a:t>
                      </a:r>
                      <a:r>
                        <a:rPr lang="ha-Latn-NG" sz="1887" dirty="0">
                          <a:solidFill>
                            <a:srgbClr val="FFFFFF"/>
                          </a:solidFill>
                          <a:latin typeface="DM Sans"/>
                        </a:rPr>
                        <a:t>R</a:t>
                      </a: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elations and employee relations course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0018"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en-US" sz="1887" dirty="0">
                          <a:solidFill>
                            <a:srgbClr val="FFFFFF"/>
                          </a:solidFill>
                          <a:latin typeface="DM Sans"/>
                        </a:rPr>
                        <a:t>Logistics and Supply Chain Management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0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87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Finance for Non-Finance Professionals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2"/>
                        </a:lnSpc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3 days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a-Latn-NG" sz="1800" dirty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In Plant/Off site/Virtual</a:t>
                      </a:r>
                      <a:endParaRPr lang="en-US" sz="1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77035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 rot="-5400000">
            <a:off x="14707510" y="6637151"/>
            <a:ext cx="5841696" cy="13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6" name="TextBox 6"/>
          <p:cNvSpPr txBox="1"/>
          <p:nvPr/>
        </p:nvSpPr>
        <p:spPr>
          <a:xfrm rot="5400000">
            <a:off x="-2261207" y="2486499"/>
            <a:ext cx="5841696" cy="13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8"/>
              </a:lnSpc>
              <a:spcBef>
                <a:spcPct val="0"/>
              </a:spcBef>
            </a:pPr>
            <a:r>
              <a:rPr lang="en-US" sz="4315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11387" y="3403097"/>
            <a:ext cx="1104194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9288262" y="3838895"/>
            <a:ext cx="837406" cy="1212035"/>
          </a:xfrm>
          <a:custGeom>
            <a:avLst/>
            <a:gdLst/>
            <a:ahLst/>
            <a:cxnLst/>
            <a:rect l="l" t="t" r="r" b="b"/>
            <a:pathLst>
              <a:path w="837406" h="1212035">
                <a:moveTo>
                  <a:pt x="0" y="0"/>
                </a:moveTo>
                <a:lnTo>
                  <a:pt x="837406" y="0"/>
                </a:lnTo>
                <a:lnTo>
                  <a:pt x="837406" y="1212036"/>
                </a:lnTo>
                <a:lnTo>
                  <a:pt x="0" y="1212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98148" y="3849337"/>
            <a:ext cx="1197170" cy="1210374"/>
          </a:xfrm>
          <a:custGeom>
            <a:avLst/>
            <a:gdLst/>
            <a:ahLst/>
            <a:cxnLst/>
            <a:rect l="l" t="t" r="r" b="b"/>
            <a:pathLst>
              <a:path w="1197170" h="1210374">
                <a:moveTo>
                  <a:pt x="0" y="0"/>
                </a:moveTo>
                <a:lnTo>
                  <a:pt x="1197170" y="0"/>
                </a:lnTo>
                <a:lnTo>
                  <a:pt x="1197170" y="1210374"/>
                </a:lnTo>
                <a:lnTo>
                  <a:pt x="0" y="121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6150721">
            <a:off x="6080933" y="4579544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7172"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807534" y="0"/>
            <a:ext cx="6254290" cy="10287000"/>
            <a:chOff x="0" y="0"/>
            <a:chExt cx="3860673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60673" cy="6350000"/>
            </a:xfrm>
            <a:custGeom>
              <a:avLst/>
              <a:gdLst/>
              <a:ahLst/>
              <a:cxnLst/>
              <a:rect l="l" t="t" r="r" b="b"/>
              <a:pathLst>
                <a:path w="3860673" h="6350000">
                  <a:moveTo>
                    <a:pt x="3860673" y="0"/>
                  </a:moveTo>
                  <a:lnTo>
                    <a:pt x="2341753" y="6350000"/>
                  </a:lnTo>
                  <a:lnTo>
                    <a:pt x="0" y="6350000"/>
                  </a:lnTo>
                  <a:lnTo>
                    <a:pt x="1518920" y="0"/>
                  </a:lnTo>
                  <a:lnTo>
                    <a:pt x="3860673" y="0"/>
                  </a:lnTo>
                  <a:close/>
                </a:path>
              </a:pathLst>
            </a:custGeom>
            <a:blipFill>
              <a:blip r:embed="rId9"/>
              <a:stretch>
                <a:fillRect l="-73436" r="-73436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4615544">
            <a:off x="10510810" y="5041623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7172"/>
            </a:stretch>
          </a:blipFill>
        </p:spPr>
      </p:sp>
      <p:grpSp>
        <p:nvGrpSpPr>
          <p:cNvPr id="14" name="Group 14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190820" y="1028700"/>
            <a:ext cx="7311373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5"/>
              </a:lnSpc>
              <a:spcBef>
                <a:spcPct val="0"/>
              </a:spcBef>
            </a:pPr>
            <a:r>
              <a:rPr lang="en-US" sz="6321">
                <a:solidFill>
                  <a:srgbClr val="FFFFFF"/>
                </a:solidFill>
                <a:latin typeface="Now Bold"/>
              </a:rPr>
              <a:t>MELOS CONSULTING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83309" y="5635441"/>
            <a:ext cx="4824506" cy="90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ha-Latn-NG" sz="2615" dirty="0">
                <a:solidFill>
                  <a:srgbClr val="FFFFFF"/>
                </a:solidFill>
                <a:latin typeface="DM Sans Bold"/>
              </a:rPr>
              <a:t>ESSENTIAL SKILLS </a:t>
            </a:r>
          </a:p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en-US" sz="2615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ha-Latn-NG" sz="2615" dirty="0">
                <a:solidFill>
                  <a:srgbClr val="FFFFFF"/>
                </a:solidFill>
                <a:latin typeface="DM Sans Bold"/>
              </a:rPr>
              <a:t>COURSES</a:t>
            </a:r>
            <a:endParaRPr lang="en-US" sz="2615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693540" y="5635441"/>
            <a:ext cx="4026849" cy="44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en-US" sz="2615">
                <a:solidFill>
                  <a:srgbClr val="FFFFFF"/>
                </a:solidFill>
                <a:latin typeface="DM Sans Bold"/>
              </a:rPr>
              <a:t>2024/25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Microsoft Office PowerPoint</Application>
  <PresentationFormat>Custom</PresentationFormat>
  <Paragraphs>228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Now Bold</vt:lpstr>
      <vt:lpstr>Arial</vt:lpstr>
      <vt:lpstr>Times New Roman</vt:lpstr>
      <vt:lpstr>DM Sans Bold</vt:lpstr>
      <vt:lpstr>Calibri</vt:lpstr>
      <vt:lpstr>DM Sans</vt:lpstr>
      <vt:lpstr>Gill Sans MT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elos COTING</dc:title>
  <cp:lastModifiedBy>tope-phillipsa Aikhuemelo</cp:lastModifiedBy>
  <cp:revision>6</cp:revision>
  <dcterms:created xsi:type="dcterms:W3CDTF">2006-08-16T00:00:00Z</dcterms:created>
  <dcterms:modified xsi:type="dcterms:W3CDTF">2024-03-08T11:24:57Z</dcterms:modified>
  <dc:identifier>DAF1jqn8fUM</dc:identifier>
</cp:coreProperties>
</file>